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38" r:id="rId2"/>
    <p:sldMasterId id="2147483899" r:id="rId3"/>
  </p:sldMasterIdLst>
  <p:notesMasterIdLst>
    <p:notesMasterId r:id="rId10"/>
  </p:notesMasterIdLst>
  <p:handoutMasterIdLst>
    <p:handoutMasterId r:id="rId11"/>
  </p:handoutMasterIdLst>
  <p:sldIdLst>
    <p:sldId id="342" r:id="rId4"/>
    <p:sldId id="336" r:id="rId5"/>
    <p:sldId id="343" r:id="rId6"/>
    <p:sldId id="356" r:id="rId7"/>
    <p:sldId id="350" r:id="rId8"/>
    <p:sldId id="357" r:id="rId9"/>
  </p:sldIdLst>
  <p:sldSz cx="9144000" cy="6858000" type="screen4x3"/>
  <p:notesSz cx="6669088"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228B9D"/>
    <a:srgbClr val="008080"/>
    <a:srgbClr val="009999"/>
    <a:srgbClr val="00859B"/>
    <a:srgbClr val="005374"/>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5401" autoAdjust="0"/>
  </p:normalViewPr>
  <p:slideViewPr>
    <p:cSldViewPr snapToGrid="0" snapToObjects="1">
      <p:cViewPr varScale="1">
        <p:scale>
          <a:sx n="92" d="100"/>
          <a:sy n="92" d="100"/>
        </p:scale>
        <p:origin x="9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 Id="rId5" Type="http://schemas.openxmlformats.org/officeDocument/2006/relationships/hyperlink" Target="http://researchleap.com/impact-government-debt-economic-growth-ghana-time-series-analysis-1990-2015/" TargetMode="External"/><Relationship Id="rId4"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2A94B-B0CC-4B9E-A116-0BBEAD93B473}" type="doc">
      <dgm:prSet loTypeId="urn:microsoft.com/office/officeart/2005/8/layout/radial2" loCatId="relationship" qsTypeId="urn:microsoft.com/office/officeart/2005/8/quickstyle/3d1" qsCatId="3D" csTypeId="urn:microsoft.com/office/officeart/2005/8/colors/colorful3" csCatId="colorful" phldr="1"/>
      <dgm:spPr/>
      <dgm:t>
        <a:bodyPr/>
        <a:lstStyle/>
        <a:p>
          <a:endParaRPr lang="en-US"/>
        </a:p>
      </dgm:t>
    </dgm:pt>
    <dgm:pt modelId="{8D201B4C-69A6-42D7-A5E5-0DCB694FC4DE}">
      <dgm:prSet phldrT="[Text]" custT="1"/>
      <dgm:spPr>
        <a:blipFill rotWithShape="0">
          <a:blip xmlns:r="http://schemas.openxmlformats.org/officeDocument/2006/relationships" r:embed="rId1"/>
          <a:srcRect/>
          <a:stretch>
            <a:fillRect l="-3000" r="-3000"/>
          </a:stretch>
        </a:blipFill>
      </dgm:spPr>
      <dgm:t>
        <a:bodyPr/>
        <a:lstStyle/>
        <a:p>
          <a:pPr algn="ctr"/>
          <a:endParaRPr lang="lv-LV" sz="9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lv-LV" sz="9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lv-LV" sz="9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lv-LV" sz="9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lv-LV" sz="9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EA3CDBDF-E75E-4D2F-829B-45FECE74857E}" type="parTrans" cxnId="{52550EA4-D4A6-44E3-8370-82A86394B80F}">
      <dgm:prSet/>
      <dgm:spPr/>
      <dgm:t>
        <a:bodyPr/>
        <a:lstStyle/>
        <a:p>
          <a:endParaRPr lang="en-US"/>
        </a:p>
      </dgm:t>
    </dgm:pt>
    <dgm:pt modelId="{C026590B-0AC4-4F5F-AC6A-1C1AF5A14AE1}" type="sibTrans" cxnId="{52550EA4-D4A6-44E3-8370-82A86394B80F}">
      <dgm:prSet/>
      <dgm:spPr/>
      <dgm:t>
        <a:bodyPr/>
        <a:lstStyle/>
        <a:p>
          <a:endParaRPr lang="en-US"/>
        </a:p>
      </dgm:t>
    </dgm:pt>
    <dgm:pt modelId="{67CA3486-EF96-406C-A683-7348A1F01ADC}">
      <dgm:prSet phldrT="[Text]" custT="1"/>
      <dgm:spPr>
        <a:blipFill rotWithShape="0">
          <a:blip xmlns:r="http://schemas.openxmlformats.org/officeDocument/2006/relationships" r:embed="rId2"/>
          <a:srcRect/>
          <a:stretch>
            <a:fillRect t="-2000" b="-2000"/>
          </a:stretch>
        </a:blipFill>
      </dgm:spPr>
      <dgm:t>
        <a:bodyPr/>
        <a:lstStyle/>
        <a:p>
          <a:endPar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42C7DFC0-DF88-4639-A27B-40E1E2C99611}" type="parTrans" cxnId="{21713C3C-A61E-4197-860C-0A77959CCC09}">
      <dgm:prSet/>
      <dgm:spPr/>
      <dgm:t>
        <a:bodyPr/>
        <a:lstStyle/>
        <a:p>
          <a:endParaRPr lang="en-US"/>
        </a:p>
      </dgm:t>
    </dgm:pt>
    <dgm:pt modelId="{0C452E9D-3BBC-43BB-9726-17BCC5B306F2}" type="sibTrans" cxnId="{21713C3C-A61E-4197-860C-0A77959CCC09}">
      <dgm:prSet/>
      <dgm:spPr/>
      <dgm:t>
        <a:bodyPr/>
        <a:lstStyle/>
        <a:p>
          <a:endParaRPr lang="en-US"/>
        </a:p>
      </dgm:t>
    </dgm:pt>
    <dgm:pt modelId="{C57E33F1-3DAD-4065-9DCD-1DEE2B0B9517}">
      <dgm:prSet phldrT="[Text]"/>
      <dgm:spPr>
        <a:blipFill rotWithShape="0">
          <a:blip xmlns:r="http://schemas.openxmlformats.org/officeDocument/2006/relationships" r:embed="rId3"/>
          <a:srcRect/>
          <a:stretch>
            <a:fillRect/>
          </a:stretch>
        </a:blipFill>
      </dgm:spPr>
      <dgm:t>
        <a:bodyPr/>
        <a:lstStyle/>
        <a:p>
          <a:r>
            <a:rPr lang="lv-LV" dirty="0"/>
            <a:t>…</a:t>
          </a:r>
          <a:endParaRPr lang="en-US" dirty="0"/>
        </a:p>
      </dgm:t>
    </dgm:pt>
    <dgm:pt modelId="{E6C9DB05-0D98-48AC-A40B-8C1AA8660A10}" type="sibTrans" cxnId="{21612E56-FF34-447C-AFAA-38AC6AEBFD56}">
      <dgm:prSet/>
      <dgm:spPr/>
      <dgm:t>
        <a:bodyPr/>
        <a:lstStyle/>
        <a:p>
          <a:endParaRPr lang="en-US"/>
        </a:p>
      </dgm:t>
    </dgm:pt>
    <dgm:pt modelId="{21BDBD8F-AD1B-4798-83AC-2C3E8709E616}" type="parTrans" cxnId="{21612E56-FF34-447C-AFAA-38AC6AEBFD56}">
      <dgm:prSet/>
      <dgm:spPr/>
      <dgm:t>
        <a:bodyPr/>
        <a:lstStyle/>
        <a:p>
          <a:endParaRPr lang="en-US"/>
        </a:p>
      </dgm:t>
    </dgm:pt>
    <dgm:pt modelId="{E068FD07-FFC0-48A3-982F-13F85BD09E3D}" type="pres">
      <dgm:prSet presAssocID="{27E2A94B-B0CC-4B9E-A116-0BBEAD93B473}" presName="composite" presStyleCnt="0">
        <dgm:presLayoutVars>
          <dgm:chMax val="5"/>
          <dgm:dir/>
          <dgm:animLvl val="ctr"/>
          <dgm:resizeHandles val="exact"/>
        </dgm:presLayoutVars>
      </dgm:prSet>
      <dgm:spPr/>
      <dgm:t>
        <a:bodyPr/>
        <a:lstStyle/>
        <a:p>
          <a:endParaRPr lang="lv-LV"/>
        </a:p>
      </dgm:t>
    </dgm:pt>
    <dgm:pt modelId="{244F028B-3252-42E6-BC0D-BCAEF2B29F88}" type="pres">
      <dgm:prSet presAssocID="{27E2A94B-B0CC-4B9E-A116-0BBEAD93B473}" presName="cycle" presStyleCnt="0"/>
      <dgm:spPr/>
    </dgm:pt>
    <dgm:pt modelId="{1752DB86-B35A-42C4-BD4A-C055C4EF1424}" type="pres">
      <dgm:prSet presAssocID="{27E2A94B-B0CC-4B9E-A116-0BBEAD93B473}" presName="centerShape" presStyleCnt="0"/>
      <dgm:spPr/>
    </dgm:pt>
    <dgm:pt modelId="{D16EB42B-DB8F-48F8-8B28-AB1AADCDB417}" type="pres">
      <dgm:prSet presAssocID="{27E2A94B-B0CC-4B9E-A116-0BBEAD93B473}" presName="connSite" presStyleLbl="node1" presStyleIdx="0" presStyleCnt="4"/>
      <dgm:spPr/>
    </dgm:pt>
    <dgm:pt modelId="{8FF0CBA3-BE52-4322-B9A1-D698B973930F}" type="pres">
      <dgm:prSet presAssocID="{27E2A94B-B0CC-4B9E-A116-0BBEAD93B473}" presName="visible" presStyleLbl="node1" presStyleIdx="0" presStyleCnt="4" custScaleX="129535" custScaleY="98466" custLinFactNeighborX="-1351"/>
      <dgm:spPr>
        <a:blipFill>
          <a:blip xmlns:r="http://schemas.openxmlformats.org/officeDocument/2006/relationships"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rcRect/>
          <a:stretch>
            <a:fillRect l="-16000" r="-16000"/>
          </a:stretch>
        </a:blipFill>
      </dgm:spPr>
    </dgm:pt>
    <dgm:pt modelId="{8B47FF21-8B6D-43F3-BDC0-690E715AFAA3}" type="pres">
      <dgm:prSet presAssocID="{EA3CDBDF-E75E-4D2F-829B-45FECE74857E}" presName="Name25" presStyleLbl="parChTrans1D1" presStyleIdx="0" presStyleCnt="3"/>
      <dgm:spPr/>
      <dgm:t>
        <a:bodyPr/>
        <a:lstStyle/>
        <a:p>
          <a:endParaRPr lang="lv-LV"/>
        </a:p>
      </dgm:t>
    </dgm:pt>
    <dgm:pt modelId="{42CCD12E-6A3F-4555-A4B2-11A67F46AA80}" type="pres">
      <dgm:prSet presAssocID="{8D201B4C-69A6-42D7-A5E5-0DCB694FC4DE}" presName="node" presStyleCnt="0"/>
      <dgm:spPr/>
    </dgm:pt>
    <dgm:pt modelId="{1051AB02-9B52-4D42-8541-E10BC2993429}" type="pres">
      <dgm:prSet presAssocID="{8D201B4C-69A6-42D7-A5E5-0DCB694FC4DE}" presName="parentNode" presStyleLbl="node1" presStyleIdx="1" presStyleCnt="4" custScaleX="117843" custLinFactNeighborX="65165" custLinFactNeighborY="-13615">
        <dgm:presLayoutVars>
          <dgm:chMax val="1"/>
          <dgm:bulletEnabled val="1"/>
        </dgm:presLayoutVars>
      </dgm:prSet>
      <dgm:spPr/>
      <dgm:t>
        <a:bodyPr/>
        <a:lstStyle/>
        <a:p>
          <a:endParaRPr lang="lv-LV"/>
        </a:p>
      </dgm:t>
    </dgm:pt>
    <dgm:pt modelId="{31724FB1-6A9F-4019-AC05-277CCA787480}" type="pres">
      <dgm:prSet presAssocID="{8D201B4C-69A6-42D7-A5E5-0DCB694FC4DE}" presName="childNode" presStyleLbl="revTx" presStyleIdx="0" presStyleCnt="0">
        <dgm:presLayoutVars>
          <dgm:bulletEnabled val="1"/>
        </dgm:presLayoutVars>
      </dgm:prSet>
      <dgm:spPr/>
    </dgm:pt>
    <dgm:pt modelId="{DB3D0621-F81E-4183-ABEC-F6D8C52F3364}" type="pres">
      <dgm:prSet presAssocID="{42C7DFC0-DF88-4639-A27B-40E1E2C99611}" presName="Name25" presStyleLbl="parChTrans1D1" presStyleIdx="1" presStyleCnt="3"/>
      <dgm:spPr/>
      <dgm:t>
        <a:bodyPr/>
        <a:lstStyle/>
        <a:p>
          <a:endParaRPr lang="lv-LV"/>
        </a:p>
      </dgm:t>
    </dgm:pt>
    <dgm:pt modelId="{CB8A6E2C-D737-4943-A4B5-6B5430F2267B}" type="pres">
      <dgm:prSet presAssocID="{67CA3486-EF96-406C-A683-7348A1F01ADC}" presName="node" presStyleCnt="0"/>
      <dgm:spPr/>
    </dgm:pt>
    <dgm:pt modelId="{81ED91D1-363D-4C56-BB09-D025CF32FE90}" type="pres">
      <dgm:prSet presAssocID="{67CA3486-EF96-406C-A683-7348A1F01ADC}" presName="parentNode" presStyleLbl="node1" presStyleIdx="2" presStyleCnt="4" custScaleX="122278" custScaleY="101588" custLinFactNeighborX="37012" custLinFactNeighborY="-1529">
        <dgm:presLayoutVars>
          <dgm:chMax val="1"/>
          <dgm:bulletEnabled val="1"/>
        </dgm:presLayoutVars>
      </dgm:prSet>
      <dgm:spPr/>
      <dgm:t>
        <a:bodyPr/>
        <a:lstStyle/>
        <a:p>
          <a:endParaRPr lang="lv-LV"/>
        </a:p>
      </dgm:t>
    </dgm:pt>
    <dgm:pt modelId="{A730D0DF-10E0-4E9F-9B8E-5E1539EC3C2B}" type="pres">
      <dgm:prSet presAssocID="{67CA3486-EF96-406C-A683-7348A1F01ADC}" presName="childNode" presStyleLbl="revTx" presStyleIdx="0" presStyleCnt="0">
        <dgm:presLayoutVars>
          <dgm:bulletEnabled val="1"/>
        </dgm:presLayoutVars>
      </dgm:prSet>
      <dgm:spPr/>
    </dgm:pt>
    <dgm:pt modelId="{B2D7BF97-7320-4F5B-BD2C-89187EA55096}" type="pres">
      <dgm:prSet presAssocID="{21BDBD8F-AD1B-4798-83AC-2C3E8709E616}" presName="Name25" presStyleLbl="parChTrans1D1" presStyleIdx="2" presStyleCnt="3"/>
      <dgm:spPr/>
      <dgm:t>
        <a:bodyPr/>
        <a:lstStyle/>
        <a:p>
          <a:endParaRPr lang="lv-LV"/>
        </a:p>
      </dgm:t>
    </dgm:pt>
    <dgm:pt modelId="{4CF76858-188B-4B5F-96A4-1685C11D46F9}" type="pres">
      <dgm:prSet presAssocID="{C57E33F1-3DAD-4065-9DCD-1DEE2B0B9517}" presName="node" presStyleCnt="0"/>
      <dgm:spPr/>
    </dgm:pt>
    <dgm:pt modelId="{FF505049-60B5-4D62-B5E7-0DCDDD037221}" type="pres">
      <dgm:prSet presAssocID="{C57E33F1-3DAD-4065-9DCD-1DEE2B0B9517}" presName="parentNode" presStyleLbl="node1" presStyleIdx="3" presStyleCnt="4" custScaleX="116710" custScaleY="112782" custLinFactNeighborX="69476" custLinFactNeighborY="-8001">
        <dgm:presLayoutVars>
          <dgm:chMax val="1"/>
          <dgm:bulletEnabled val="1"/>
        </dgm:presLayoutVars>
      </dgm:prSet>
      <dgm:spPr/>
      <dgm:t>
        <a:bodyPr/>
        <a:lstStyle/>
        <a:p>
          <a:endParaRPr lang="lv-LV"/>
        </a:p>
      </dgm:t>
    </dgm:pt>
    <dgm:pt modelId="{2696618E-D9AE-485D-8725-AA7BFF427F14}" type="pres">
      <dgm:prSet presAssocID="{C57E33F1-3DAD-4065-9DCD-1DEE2B0B9517}" presName="childNode" presStyleLbl="revTx" presStyleIdx="0" presStyleCnt="0">
        <dgm:presLayoutVars>
          <dgm:bulletEnabled val="1"/>
        </dgm:presLayoutVars>
      </dgm:prSet>
      <dgm:spPr/>
    </dgm:pt>
  </dgm:ptLst>
  <dgm:cxnLst>
    <dgm:cxn modelId="{CA625F06-3DC1-4BD6-90AE-B3F872C55BDF}" type="presOf" srcId="{EA3CDBDF-E75E-4D2F-829B-45FECE74857E}" destId="{8B47FF21-8B6D-43F3-BDC0-690E715AFAA3}" srcOrd="0" destOrd="0" presId="urn:microsoft.com/office/officeart/2005/8/layout/radial2"/>
    <dgm:cxn modelId="{DC5E8095-A1D5-4490-974C-5A28365F6E14}" type="presOf" srcId="{C57E33F1-3DAD-4065-9DCD-1DEE2B0B9517}" destId="{FF505049-60B5-4D62-B5E7-0DCDDD037221}" srcOrd="0" destOrd="0" presId="urn:microsoft.com/office/officeart/2005/8/layout/radial2"/>
    <dgm:cxn modelId="{4CCC910C-37D9-4804-B2AC-91BF3F1968B7}" type="presOf" srcId="{27E2A94B-B0CC-4B9E-A116-0BBEAD93B473}" destId="{E068FD07-FFC0-48A3-982F-13F85BD09E3D}" srcOrd="0" destOrd="0" presId="urn:microsoft.com/office/officeart/2005/8/layout/radial2"/>
    <dgm:cxn modelId="{F144B4BE-1C60-4773-8D6B-C8B143B0A2D3}" type="presOf" srcId="{67CA3486-EF96-406C-A683-7348A1F01ADC}" destId="{81ED91D1-363D-4C56-BB09-D025CF32FE90}" srcOrd="0" destOrd="0" presId="urn:microsoft.com/office/officeart/2005/8/layout/radial2"/>
    <dgm:cxn modelId="{24D75BEF-3171-4244-8908-7F4C06ED6388}" type="presOf" srcId="{8D201B4C-69A6-42D7-A5E5-0DCB694FC4DE}" destId="{1051AB02-9B52-4D42-8541-E10BC2993429}" srcOrd="0" destOrd="0" presId="urn:microsoft.com/office/officeart/2005/8/layout/radial2"/>
    <dgm:cxn modelId="{2D6D7564-FD1C-4EC5-A89A-25E9F32F80AC}" type="presOf" srcId="{42C7DFC0-DF88-4639-A27B-40E1E2C99611}" destId="{DB3D0621-F81E-4183-ABEC-F6D8C52F3364}" srcOrd="0" destOrd="0" presId="urn:microsoft.com/office/officeart/2005/8/layout/radial2"/>
    <dgm:cxn modelId="{21612E56-FF34-447C-AFAA-38AC6AEBFD56}" srcId="{27E2A94B-B0CC-4B9E-A116-0BBEAD93B473}" destId="{C57E33F1-3DAD-4065-9DCD-1DEE2B0B9517}" srcOrd="2" destOrd="0" parTransId="{21BDBD8F-AD1B-4798-83AC-2C3E8709E616}" sibTransId="{E6C9DB05-0D98-48AC-A40B-8C1AA8660A10}"/>
    <dgm:cxn modelId="{D1588445-980D-4A9E-A473-ABBA4AF3029F}" type="presOf" srcId="{21BDBD8F-AD1B-4798-83AC-2C3E8709E616}" destId="{B2D7BF97-7320-4F5B-BD2C-89187EA55096}" srcOrd="0" destOrd="0" presId="urn:microsoft.com/office/officeart/2005/8/layout/radial2"/>
    <dgm:cxn modelId="{52550EA4-D4A6-44E3-8370-82A86394B80F}" srcId="{27E2A94B-B0CC-4B9E-A116-0BBEAD93B473}" destId="{8D201B4C-69A6-42D7-A5E5-0DCB694FC4DE}" srcOrd="0" destOrd="0" parTransId="{EA3CDBDF-E75E-4D2F-829B-45FECE74857E}" sibTransId="{C026590B-0AC4-4F5F-AC6A-1C1AF5A14AE1}"/>
    <dgm:cxn modelId="{21713C3C-A61E-4197-860C-0A77959CCC09}" srcId="{27E2A94B-B0CC-4B9E-A116-0BBEAD93B473}" destId="{67CA3486-EF96-406C-A683-7348A1F01ADC}" srcOrd="1" destOrd="0" parTransId="{42C7DFC0-DF88-4639-A27B-40E1E2C99611}" sibTransId="{0C452E9D-3BBC-43BB-9726-17BCC5B306F2}"/>
    <dgm:cxn modelId="{7010A666-CF03-4B0E-9D7D-EBFC2C3FEA71}" type="presParOf" srcId="{E068FD07-FFC0-48A3-982F-13F85BD09E3D}" destId="{244F028B-3252-42E6-BC0D-BCAEF2B29F88}" srcOrd="0" destOrd="0" presId="urn:microsoft.com/office/officeart/2005/8/layout/radial2"/>
    <dgm:cxn modelId="{6698B388-1DE4-41EF-8208-9B728AE1E222}" type="presParOf" srcId="{244F028B-3252-42E6-BC0D-BCAEF2B29F88}" destId="{1752DB86-B35A-42C4-BD4A-C055C4EF1424}" srcOrd="0" destOrd="0" presId="urn:microsoft.com/office/officeart/2005/8/layout/radial2"/>
    <dgm:cxn modelId="{280FEA98-AFA3-4830-9B9D-007B9C2F3654}" type="presParOf" srcId="{1752DB86-B35A-42C4-BD4A-C055C4EF1424}" destId="{D16EB42B-DB8F-48F8-8B28-AB1AADCDB417}" srcOrd="0" destOrd="0" presId="urn:microsoft.com/office/officeart/2005/8/layout/radial2"/>
    <dgm:cxn modelId="{58E47CAB-E0F9-46F9-933D-7228AB68E6A2}" type="presParOf" srcId="{1752DB86-B35A-42C4-BD4A-C055C4EF1424}" destId="{8FF0CBA3-BE52-4322-B9A1-D698B973930F}" srcOrd="1" destOrd="0" presId="urn:microsoft.com/office/officeart/2005/8/layout/radial2"/>
    <dgm:cxn modelId="{4A98E72A-0F86-4AF0-A2B9-CA8AC8825162}" type="presParOf" srcId="{244F028B-3252-42E6-BC0D-BCAEF2B29F88}" destId="{8B47FF21-8B6D-43F3-BDC0-690E715AFAA3}" srcOrd="1" destOrd="0" presId="urn:microsoft.com/office/officeart/2005/8/layout/radial2"/>
    <dgm:cxn modelId="{9E937C2E-F434-466B-83B8-13AAFDD52E9D}" type="presParOf" srcId="{244F028B-3252-42E6-BC0D-BCAEF2B29F88}" destId="{42CCD12E-6A3F-4555-A4B2-11A67F46AA80}" srcOrd="2" destOrd="0" presId="urn:microsoft.com/office/officeart/2005/8/layout/radial2"/>
    <dgm:cxn modelId="{76443527-6CD6-4E57-AA2C-485CBF743545}" type="presParOf" srcId="{42CCD12E-6A3F-4555-A4B2-11A67F46AA80}" destId="{1051AB02-9B52-4D42-8541-E10BC2993429}" srcOrd="0" destOrd="0" presId="urn:microsoft.com/office/officeart/2005/8/layout/radial2"/>
    <dgm:cxn modelId="{F8635CB2-DCBB-48E7-884C-4C25C6157227}" type="presParOf" srcId="{42CCD12E-6A3F-4555-A4B2-11A67F46AA80}" destId="{31724FB1-6A9F-4019-AC05-277CCA787480}" srcOrd="1" destOrd="0" presId="urn:microsoft.com/office/officeart/2005/8/layout/radial2"/>
    <dgm:cxn modelId="{062B7E97-23A8-4454-A400-FFA93A3DF17A}" type="presParOf" srcId="{244F028B-3252-42E6-BC0D-BCAEF2B29F88}" destId="{DB3D0621-F81E-4183-ABEC-F6D8C52F3364}" srcOrd="3" destOrd="0" presId="urn:microsoft.com/office/officeart/2005/8/layout/radial2"/>
    <dgm:cxn modelId="{3E92C664-3BB2-4488-96A1-1184603ECB4F}" type="presParOf" srcId="{244F028B-3252-42E6-BC0D-BCAEF2B29F88}" destId="{CB8A6E2C-D737-4943-A4B5-6B5430F2267B}" srcOrd="4" destOrd="0" presId="urn:microsoft.com/office/officeart/2005/8/layout/radial2"/>
    <dgm:cxn modelId="{9BD8C8CC-62D9-4AC8-A89C-DD4AE874AE71}" type="presParOf" srcId="{CB8A6E2C-D737-4943-A4B5-6B5430F2267B}" destId="{81ED91D1-363D-4C56-BB09-D025CF32FE90}" srcOrd="0" destOrd="0" presId="urn:microsoft.com/office/officeart/2005/8/layout/radial2"/>
    <dgm:cxn modelId="{CE7B525C-369E-49AD-A933-C5B1D8710C95}" type="presParOf" srcId="{CB8A6E2C-D737-4943-A4B5-6B5430F2267B}" destId="{A730D0DF-10E0-4E9F-9B8E-5E1539EC3C2B}" srcOrd="1" destOrd="0" presId="urn:microsoft.com/office/officeart/2005/8/layout/radial2"/>
    <dgm:cxn modelId="{AAEA9474-18EA-4FEC-90A0-D9E8A8B35CFB}" type="presParOf" srcId="{244F028B-3252-42E6-BC0D-BCAEF2B29F88}" destId="{B2D7BF97-7320-4F5B-BD2C-89187EA55096}" srcOrd="5" destOrd="0" presId="urn:microsoft.com/office/officeart/2005/8/layout/radial2"/>
    <dgm:cxn modelId="{B8E57F2D-7224-4D34-92E2-B0F27BD176A5}" type="presParOf" srcId="{244F028B-3252-42E6-BC0D-BCAEF2B29F88}" destId="{4CF76858-188B-4B5F-96A4-1685C11D46F9}" srcOrd="6" destOrd="0" presId="urn:microsoft.com/office/officeart/2005/8/layout/radial2"/>
    <dgm:cxn modelId="{111A7CFD-CD22-4FBA-A47C-DAC4509F23F8}" type="presParOf" srcId="{4CF76858-188B-4B5F-96A4-1685C11D46F9}" destId="{FF505049-60B5-4D62-B5E7-0DCDDD037221}" srcOrd="0" destOrd="0" presId="urn:microsoft.com/office/officeart/2005/8/layout/radial2"/>
    <dgm:cxn modelId="{83B175A5-73E5-4509-8DDC-CC9EB4DEDCC0}" type="presParOf" srcId="{4CF76858-188B-4B5F-96A4-1685C11D46F9}" destId="{2696618E-D9AE-485D-8725-AA7BFF427F14}"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90665" cy="496888"/>
          </a:xfrm>
          <a:prstGeom prst="rect">
            <a:avLst/>
          </a:prstGeom>
        </p:spPr>
        <p:txBody>
          <a:bodyPr vert="horz" lIns="91440" tIns="45720" rIns="91440" bIns="45720"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776866" y="0"/>
            <a:ext cx="2890665" cy="496888"/>
          </a:xfrm>
          <a:prstGeom prst="rect">
            <a:avLst/>
          </a:prstGeom>
        </p:spPr>
        <p:txBody>
          <a:bodyPr vert="horz" lIns="91440" tIns="45720" rIns="91440" bIns="45720" rtlCol="0"/>
          <a:lstStyle>
            <a:lvl1pPr algn="r">
              <a:defRPr sz="1200">
                <a:cs typeface="Arial" charset="0"/>
              </a:defRPr>
            </a:lvl1pPr>
          </a:lstStyle>
          <a:p>
            <a:pPr>
              <a:defRPr/>
            </a:pPr>
            <a:fld id="{4D88B681-0D49-48E9-B4CF-91240D5C3F1A}" type="datetimeFigureOut">
              <a:rPr lang="lv-LV"/>
              <a:pPr>
                <a:defRPr/>
              </a:pPr>
              <a:t>21.08.2018</a:t>
            </a:fld>
            <a:endParaRPr lang="lv-LV"/>
          </a:p>
        </p:txBody>
      </p:sp>
      <p:sp>
        <p:nvSpPr>
          <p:cNvPr id="4" name="Footer Placeholder 3"/>
          <p:cNvSpPr>
            <a:spLocks noGrp="1"/>
          </p:cNvSpPr>
          <p:nvPr>
            <p:ph type="ftr" sz="quarter" idx="2"/>
          </p:nvPr>
        </p:nvSpPr>
        <p:spPr>
          <a:xfrm>
            <a:off x="2" y="9428168"/>
            <a:ext cx="2890665" cy="496887"/>
          </a:xfrm>
          <a:prstGeom prst="rect">
            <a:avLst/>
          </a:prstGeom>
        </p:spPr>
        <p:txBody>
          <a:bodyPr vert="horz" lIns="91440" tIns="45720" rIns="91440" bIns="45720"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776866" y="9428168"/>
            <a:ext cx="2890665"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98A8AB4-B14A-450F-BA9B-3DFBB9E90608}" type="slidenum">
              <a:rPr lang="lv-LV" altLang="lv-LV"/>
              <a:pPr/>
              <a:t>‹#›</a:t>
            </a:fld>
            <a:endParaRPr lang="lv-LV" altLang="lv-LV"/>
          </a:p>
        </p:txBody>
      </p:sp>
    </p:spTree>
    <p:extLst>
      <p:ext uri="{BB962C8B-B14F-4D97-AF65-F5344CB8AC3E}">
        <p14:creationId xmlns:p14="http://schemas.microsoft.com/office/powerpoint/2010/main" val="3723384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90665" cy="496888"/>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776866" y="0"/>
            <a:ext cx="2890665" cy="496888"/>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6C055763-BA6D-41B9-B6B6-DEC7802D1F76}" type="datetimeFigureOut">
              <a:rPr lang="lv-LV"/>
              <a:pPr>
                <a:defRPr/>
              </a:pPr>
              <a:t>21.08.2018</a:t>
            </a:fld>
            <a:endParaRPr lang="lv-LV"/>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66601" y="4714880"/>
            <a:ext cx="5335893"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2" y="9428168"/>
            <a:ext cx="2890665" cy="496887"/>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776866" y="9428168"/>
            <a:ext cx="289066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34C7126-8CA3-4612-8707-9AFFDD1C3663}" type="slidenum">
              <a:rPr lang="lv-LV" altLang="lv-LV"/>
              <a:pPr/>
              <a:t>‹#›</a:t>
            </a:fld>
            <a:endParaRPr lang="lv-LV" altLang="lv-LV"/>
          </a:p>
        </p:txBody>
      </p:sp>
    </p:spTree>
    <p:extLst>
      <p:ext uri="{BB962C8B-B14F-4D97-AF65-F5344CB8AC3E}">
        <p14:creationId xmlns:p14="http://schemas.microsoft.com/office/powerpoint/2010/main" val="168085340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8444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3D29EA-60B9-49E9-9621-B557131EA4C4}"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404845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D29EA-60B9-49E9-9621-B557131EA4C4}"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416473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3D29EA-60B9-49E9-9621-B557131EA4C4}"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3257019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3D29EA-60B9-49E9-9621-B557131EA4C4}"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311323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3D29EA-60B9-49E9-9621-B557131EA4C4}" type="datetimeFigureOut">
              <a:rPr lang="lv-LV" smtClean="0"/>
              <a:t>21.08.2018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3371706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3D29EA-60B9-49E9-9621-B557131EA4C4}" type="datetimeFigureOut">
              <a:rPr lang="lv-LV" smtClean="0"/>
              <a:t>21.08.2018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39755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D29EA-60B9-49E9-9621-B557131EA4C4}" type="datetimeFigureOut">
              <a:rPr lang="lv-LV" smtClean="0"/>
              <a:t>21.08.2018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2472579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3D29EA-60B9-49E9-9621-B557131EA4C4}"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2499021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3D29EA-60B9-49E9-9621-B557131EA4C4}"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2713273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D29EA-60B9-49E9-9621-B557131EA4C4}"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223387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E2B2980C-BFBF-4A3D-985F-98C32121AD6E}" type="slidenum">
              <a:rPr lang="en-US" altLang="lv-LV"/>
              <a:pPr/>
              <a:t>‹#›</a:t>
            </a:fld>
            <a:endParaRPr lang="en-US" altLang="lv-LV"/>
          </a:p>
        </p:txBody>
      </p:sp>
    </p:spTree>
    <p:extLst>
      <p:ext uri="{BB962C8B-B14F-4D97-AF65-F5344CB8AC3E}">
        <p14:creationId xmlns:p14="http://schemas.microsoft.com/office/powerpoint/2010/main" val="3032503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D29EA-60B9-49E9-9621-B557131EA4C4}"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95B864C-8EBB-4294-A9C7-779DD7B6DA4A}" type="slidenum">
              <a:rPr lang="lv-LV" smtClean="0"/>
              <a:t>‹#›</a:t>
            </a:fld>
            <a:endParaRPr lang="lv-LV"/>
          </a:p>
        </p:txBody>
      </p:sp>
    </p:spTree>
    <p:extLst>
      <p:ext uri="{BB962C8B-B14F-4D97-AF65-F5344CB8AC3E}">
        <p14:creationId xmlns:p14="http://schemas.microsoft.com/office/powerpoint/2010/main" val="3498755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096000" cy="1036642"/>
          </a:xfrm>
        </p:spPr>
        <p:txBody>
          <a:bodyPr anchor="t">
            <a:normAutofit/>
          </a:bodyPr>
          <a:lstStyle>
            <a:lvl1pPr algn="l">
              <a:defRPr sz="2400" b="1">
                <a:latin typeface="Calibri" panose="020F0502020204030204" pitchFamily="34" charset="0"/>
                <a:ea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Calibri" panose="020F0502020204030204" pitchFamily="34" charset="0"/>
                <a:ea typeface="Segoe UI" panose="020B0502040204020203" pitchFamily="34" charset="0"/>
                <a:cs typeface="Segoe UI" panose="020B0502040204020203"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sp>
        <p:nvSpPr>
          <p:cNvPr id="5" name="Slide Number Placeholder 22"/>
          <p:cNvSpPr>
            <a:spLocks noGrp="1"/>
          </p:cNvSpPr>
          <p:nvPr>
            <p:ph type="sldNum" sz="quarter" idx="10"/>
          </p:nvPr>
        </p:nvSpPr>
        <p:spPr>
          <a:xfrm>
            <a:off x="8204200" y="6324600"/>
            <a:ext cx="635000" cy="304800"/>
          </a:xfrm>
        </p:spPr>
        <p:txBody>
          <a:bodyPr/>
          <a:lstStyle>
            <a:lvl1pPr>
              <a:defRPr sz="1000">
                <a:latin typeface="Calibri" panose="020F0502020204030204" pitchFamily="34" charset="0"/>
              </a:defRPr>
            </a:lvl1pPr>
          </a:lstStyle>
          <a:p>
            <a:fld id="{BB52BD7A-E27C-4D8B-9BA7-C703671C96E0}" type="slidenum">
              <a:rPr lang="en-US" altLang="lv-LV" smtClean="0"/>
              <a:pPr/>
              <a:t>‹#›</a:t>
            </a:fld>
            <a:endParaRPr lang="en-US" altLang="lv-LV"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006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1273" y="0"/>
            <a:ext cx="3121454" cy="344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Calibri" panose="020F0502020204030204" pitchFamily="34" charset="0"/>
              <a:ea typeface="Segoe UI" panose="020B0502040204020203" pitchFamily="34" charset="0"/>
              <a:cs typeface="Segoe UI" panose="020B0502040204020203"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Calibri" panose="020F0502020204030204" pitchFamily="34" charset="0"/>
                <a:ea typeface="Segoe UI" panose="020B0502040204020203" pitchFamily="34" charset="0"/>
                <a:cs typeface="Segoe UI" panose="020B0502040204020203" pitchFamily="34" charset="0"/>
              </a:defRPr>
            </a:lvl1pPr>
          </a:lstStyle>
          <a:p>
            <a:r>
              <a:rPr lang="en-US" dirty="0"/>
              <a:t>Click to edit Master title style</a:t>
            </a:r>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Calibri" panose="020F0502020204030204" pitchFamily="34" charset="0"/>
                <a:ea typeface="Segoe UI" panose="020B0502040204020203" pitchFamily="34" charset="0"/>
                <a:cs typeface="Segoe UI" panose="020B0502040204020203" pitchFamily="34" charset="0"/>
              </a:defRPr>
            </a:lvl1pPr>
          </a:lstStyle>
          <a:p>
            <a:pPr lvl="0"/>
            <a:r>
              <a:rPr lang="en-US" dirty="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Calibri" panose="020F0502020204030204" pitchFamily="34" charset="0"/>
                <a:ea typeface="Segoe UI" panose="020B0502040204020203" pitchFamily="34" charset="0"/>
                <a:cs typeface="Segoe UI" panose="020B0502040204020203" pitchFamily="34" charset="0"/>
              </a:defRPr>
            </a:lvl1pPr>
          </a:lstStyle>
          <a:p>
            <a:pPr lvl="0"/>
            <a:r>
              <a:rPr lang="en-US" dirty="0"/>
              <a:t>Click to edit Master text styles</a:t>
            </a:r>
          </a:p>
        </p:txBody>
      </p:sp>
    </p:spTree>
    <p:extLst>
      <p:ext uri="{BB962C8B-B14F-4D97-AF65-F5344CB8AC3E}">
        <p14:creationId xmlns:p14="http://schemas.microsoft.com/office/powerpoint/2010/main" val="1686798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734595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D56013A-D1BF-41EF-8C2A-E41997999401}" type="slidenum">
              <a:rPr lang="en-US" altLang="lv-LV"/>
              <a:pPr>
                <a:defRPr/>
              </a:pPr>
              <a:t>‹#›</a:t>
            </a:fld>
            <a:endParaRPr lang="en-US" altLang="lv-LV"/>
          </a:p>
        </p:txBody>
      </p:sp>
    </p:spTree>
    <p:extLst>
      <p:ext uri="{BB962C8B-B14F-4D97-AF65-F5344CB8AC3E}">
        <p14:creationId xmlns:p14="http://schemas.microsoft.com/office/powerpoint/2010/main" val="327973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xmlns="" id="{86FFDF33-9A4D-4029-B432-DCD2A7101C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xmlns="" id="{15396B82-A282-4720-A74D-3259D2592A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xmlns="" id="{0F0C1AB7-9178-4DD0-8E08-90F1D1E7E21F}"/>
              </a:ext>
            </a:extLst>
          </p:cNvPr>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3771581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D61A4226-3BE5-4740-8BB5-67608BB261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a:extLst>
              <a:ext uri="{FF2B5EF4-FFF2-40B4-BE49-F238E27FC236}">
                <a16:creationId xmlns:a16="http://schemas.microsoft.com/office/drawing/2014/main" xmlns="" id="{5AD170A5-4604-4CC4-A57C-A25514D5E5E3}"/>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C0FC4F45-46AB-4A7D-8619-82914C4AAFC6}" type="slidenum">
              <a:rPr lang="en-US" altLang="lv-LV"/>
              <a:pPr>
                <a:defRPr/>
              </a:pPr>
              <a:t>‹#›</a:t>
            </a:fld>
            <a:endParaRPr lang="en-US" altLang="lv-LV"/>
          </a:p>
        </p:txBody>
      </p:sp>
    </p:spTree>
    <p:extLst>
      <p:ext uri="{BB962C8B-B14F-4D97-AF65-F5344CB8AC3E}">
        <p14:creationId xmlns:p14="http://schemas.microsoft.com/office/powerpoint/2010/main" val="390785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B56757D0-F32D-4F4D-9A94-F0EA0FB41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a:extLst>
              <a:ext uri="{FF2B5EF4-FFF2-40B4-BE49-F238E27FC236}">
                <a16:creationId xmlns:a16="http://schemas.microsoft.com/office/drawing/2014/main" xmlns="" id="{A5F8E518-0B5E-4F9A-8392-9C2A56604779}"/>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51E7521E-8C59-4DC8-BB7B-7A265FF17790}" type="slidenum">
              <a:rPr lang="en-US" altLang="lv-LV"/>
              <a:pPr>
                <a:defRPr/>
              </a:pPr>
              <a:t>‹#›</a:t>
            </a:fld>
            <a:endParaRPr lang="en-US" altLang="lv-LV"/>
          </a:p>
        </p:txBody>
      </p:sp>
    </p:spTree>
    <p:extLst>
      <p:ext uri="{BB962C8B-B14F-4D97-AF65-F5344CB8AC3E}">
        <p14:creationId xmlns:p14="http://schemas.microsoft.com/office/powerpoint/2010/main" val="3413272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084CF871-3B93-4C6F-987D-2C21937373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a:extLst>
              <a:ext uri="{FF2B5EF4-FFF2-40B4-BE49-F238E27FC236}">
                <a16:creationId xmlns:a16="http://schemas.microsoft.com/office/drawing/2014/main" xmlns="" id="{C0AA898C-5AD7-4189-AB0A-B1594F956A1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16C4BC7-7451-402A-96F2-942F39116047}" type="slidenum">
              <a:rPr lang="en-US" altLang="lv-LV"/>
              <a:pPr>
                <a:defRPr/>
              </a:pPr>
              <a:t>‹#›</a:t>
            </a:fld>
            <a:endParaRPr lang="en-US" altLang="lv-LV"/>
          </a:p>
        </p:txBody>
      </p:sp>
    </p:spTree>
    <p:extLst>
      <p:ext uri="{BB962C8B-B14F-4D97-AF65-F5344CB8AC3E}">
        <p14:creationId xmlns:p14="http://schemas.microsoft.com/office/powerpoint/2010/main" val="4022050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xmlns="" id="{C3F4C314-9069-4072-8B80-7F0FCCB67E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Slide Number Placeholder 22">
            <a:extLst>
              <a:ext uri="{FF2B5EF4-FFF2-40B4-BE49-F238E27FC236}">
                <a16:creationId xmlns:a16="http://schemas.microsoft.com/office/drawing/2014/main" xmlns="" id="{7CD99DAD-31EE-4DCB-A117-5B3327E16B3F}"/>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CE6C729C-48AA-4B00-8635-EB3D372A2564}" type="slidenum">
              <a:rPr lang="en-US" altLang="lv-LV"/>
              <a:pPr>
                <a:defRPr/>
              </a:pPr>
              <a:t>‹#›</a:t>
            </a:fld>
            <a:endParaRPr lang="en-US" altLang="lv-LV"/>
          </a:p>
        </p:txBody>
      </p:sp>
    </p:spTree>
    <p:extLst>
      <p:ext uri="{BB962C8B-B14F-4D97-AF65-F5344CB8AC3E}">
        <p14:creationId xmlns:p14="http://schemas.microsoft.com/office/powerpoint/2010/main" val="301102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F0A7386-E4F9-4BB5-A8D1-9CCD12F349D0}" type="slidenum">
              <a:rPr lang="en-US" altLang="lv-LV"/>
              <a:pPr/>
              <a:t>‹#›</a:t>
            </a:fld>
            <a:endParaRPr lang="en-US" altLang="lv-LV"/>
          </a:p>
        </p:txBody>
      </p:sp>
    </p:spTree>
    <p:extLst>
      <p:ext uri="{BB962C8B-B14F-4D97-AF65-F5344CB8AC3E}">
        <p14:creationId xmlns:p14="http://schemas.microsoft.com/office/powerpoint/2010/main" val="973061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xmlns="" id="{5009205C-DC9C-44C7-A7BA-186B1E5DF5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6" name="Slide Number Placeholder 22">
            <a:extLst>
              <a:ext uri="{FF2B5EF4-FFF2-40B4-BE49-F238E27FC236}">
                <a16:creationId xmlns:a16="http://schemas.microsoft.com/office/drawing/2014/main" xmlns="" id="{C501B053-70D9-467C-AB5B-E5E27AED60E3}"/>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1656916-8AAC-4784-8CF6-66AF8B60859F}" type="slidenum">
              <a:rPr lang="en-US" altLang="lv-LV"/>
              <a:pPr>
                <a:defRPr/>
              </a:pPr>
              <a:t>‹#›</a:t>
            </a:fld>
            <a:endParaRPr lang="en-US" altLang="lv-LV"/>
          </a:p>
        </p:txBody>
      </p:sp>
    </p:spTree>
    <p:extLst>
      <p:ext uri="{BB962C8B-B14F-4D97-AF65-F5344CB8AC3E}">
        <p14:creationId xmlns:p14="http://schemas.microsoft.com/office/powerpoint/2010/main" val="825985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xmlns="" id="{71FE65CE-268E-438A-96DB-74CC2B4A79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5" name="Slide Number Placeholder 22">
            <a:extLst>
              <a:ext uri="{FF2B5EF4-FFF2-40B4-BE49-F238E27FC236}">
                <a16:creationId xmlns:a16="http://schemas.microsoft.com/office/drawing/2014/main" xmlns="" id="{AB05B160-E6E5-4711-A393-8824E8492BE0}"/>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3CB86EE-F72B-4319-A617-093751021E6B}" type="slidenum">
              <a:rPr lang="en-US" altLang="lv-LV"/>
              <a:pPr>
                <a:defRPr/>
              </a:pPr>
              <a:t>‹#›</a:t>
            </a:fld>
            <a:endParaRPr lang="en-US" altLang="lv-LV"/>
          </a:p>
        </p:txBody>
      </p:sp>
    </p:spTree>
    <p:extLst>
      <p:ext uri="{BB962C8B-B14F-4D97-AF65-F5344CB8AC3E}">
        <p14:creationId xmlns:p14="http://schemas.microsoft.com/office/powerpoint/2010/main" val="30007697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FD87622-E532-4BEF-A150-6A7B087129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a:extLst>
              <a:ext uri="{FF2B5EF4-FFF2-40B4-BE49-F238E27FC236}">
                <a16:creationId xmlns:a16="http://schemas.microsoft.com/office/drawing/2014/main" xmlns="" id="{0E7D3702-3EEB-4EE1-912C-2A5B59B44CBC}"/>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FD5DFA1E-7D5D-40E8-A733-6C456B72719A}" type="slidenum">
              <a:rPr lang="en-US" altLang="lv-LV"/>
              <a:pPr>
                <a:defRPr/>
              </a:pPr>
              <a:t>‹#›</a:t>
            </a:fld>
            <a:endParaRPr lang="en-US" altLang="lv-LV"/>
          </a:p>
        </p:txBody>
      </p:sp>
    </p:spTree>
    <p:extLst>
      <p:ext uri="{BB962C8B-B14F-4D97-AF65-F5344CB8AC3E}">
        <p14:creationId xmlns:p14="http://schemas.microsoft.com/office/powerpoint/2010/main" val="18207284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xmlns="" id="{473849FF-7740-4C1B-BB02-876B4D180D3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xmlns="" id="{B04FCEDC-B145-4F30-96CE-78754CB523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3229246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9516200-C54D-4C78-8CB3-7C8960E99F03}"/>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xmlns="" id="{8BB41148-4344-4BC1-A177-2F45B77D8B23}"/>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xmlns="" id="{7A13F5EB-A9A9-455E-8FDB-1E0D21426394}"/>
              </a:ext>
            </a:extLst>
          </p:cNvPr>
          <p:cNvSpPr>
            <a:spLocks noGrp="1"/>
          </p:cNvSpPr>
          <p:nvPr>
            <p:ph type="dt" sz="half" idx="10"/>
          </p:nvPr>
        </p:nvSpPr>
        <p:spPr/>
        <p:txBody>
          <a:bodyPr/>
          <a:lstStyle>
            <a:lvl1pPr>
              <a:defRPr/>
            </a:lvl1pPr>
          </a:lstStyle>
          <a:p>
            <a:pPr>
              <a:defRPr/>
            </a:pPr>
            <a:fld id="{D669A7DD-A567-43F3-B7F6-CA94CA5C9035}" type="datetime1">
              <a:rPr lang="en-US"/>
              <a:pPr>
                <a:defRPr/>
              </a:pPr>
              <a:t>8/21/2018</a:t>
            </a:fld>
            <a:endParaRPr lang="en-US"/>
          </a:p>
        </p:txBody>
      </p:sp>
      <p:sp>
        <p:nvSpPr>
          <p:cNvPr id="5" name="Footer Placeholder 7">
            <a:extLst>
              <a:ext uri="{FF2B5EF4-FFF2-40B4-BE49-F238E27FC236}">
                <a16:creationId xmlns:a16="http://schemas.microsoft.com/office/drawing/2014/main" xmlns="" id="{10AC4C22-AAE7-4BDC-90B1-629FFCB33215}"/>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xmlns="" id="{245B3BE9-18F4-41CF-ADB7-C4505603D5F9}"/>
              </a:ext>
            </a:extLst>
          </p:cNvPr>
          <p:cNvSpPr>
            <a:spLocks noGrp="1"/>
          </p:cNvSpPr>
          <p:nvPr>
            <p:ph type="sldNum" sz="quarter" idx="12"/>
          </p:nvPr>
        </p:nvSpPr>
        <p:spPr/>
        <p:txBody>
          <a:bodyPr/>
          <a:lstStyle>
            <a:lvl1pPr>
              <a:defRPr/>
            </a:lvl1pPr>
          </a:lstStyle>
          <a:p>
            <a:pPr>
              <a:defRPr/>
            </a:pPr>
            <a:fld id="{52864C5C-430F-49FF-9864-2207E6696391}" type="slidenum">
              <a:rPr lang="en-US" altLang="lv-LV"/>
              <a:pPr>
                <a:defRPr/>
              </a:pPr>
              <a:t>‹#›</a:t>
            </a:fld>
            <a:endParaRPr lang="en-US" altLang="lv-LV"/>
          </a:p>
        </p:txBody>
      </p:sp>
    </p:spTree>
    <p:extLst>
      <p:ext uri="{BB962C8B-B14F-4D97-AF65-F5344CB8AC3E}">
        <p14:creationId xmlns:p14="http://schemas.microsoft.com/office/powerpoint/2010/main" val="37105800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177F5FD-735A-428C-A9B3-C2453D88ED41}" type="slidenum">
              <a:rPr lang="en-US" altLang="lv-LV"/>
              <a:pPr/>
              <a:t>‹#›</a:t>
            </a:fld>
            <a:endParaRPr lang="en-US" altLang="lv-LV"/>
          </a:p>
        </p:txBody>
      </p:sp>
    </p:spTree>
    <p:extLst>
      <p:ext uri="{BB962C8B-B14F-4D97-AF65-F5344CB8AC3E}">
        <p14:creationId xmlns:p14="http://schemas.microsoft.com/office/powerpoint/2010/main" val="324890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7D68F56A-C83D-4E8C-808C-5EDDF103385D}" type="slidenum">
              <a:rPr lang="en-US" altLang="lv-LV"/>
              <a:pPr/>
              <a:t>‹#›</a:t>
            </a:fld>
            <a:endParaRPr lang="en-US" altLang="lv-LV"/>
          </a:p>
        </p:txBody>
      </p:sp>
    </p:spTree>
    <p:extLst>
      <p:ext uri="{BB962C8B-B14F-4D97-AF65-F5344CB8AC3E}">
        <p14:creationId xmlns:p14="http://schemas.microsoft.com/office/powerpoint/2010/main" val="122705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93F011B-EBBD-4E0D-9D98-5B0F478FBF8D}" type="slidenum">
              <a:rPr lang="en-US" altLang="lv-LV"/>
              <a:pPr/>
              <a:t>‹#›</a:t>
            </a:fld>
            <a:endParaRPr lang="en-US" altLang="lv-LV"/>
          </a:p>
        </p:txBody>
      </p:sp>
    </p:spTree>
    <p:extLst>
      <p:ext uri="{BB962C8B-B14F-4D97-AF65-F5344CB8AC3E}">
        <p14:creationId xmlns:p14="http://schemas.microsoft.com/office/powerpoint/2010/main" val="311894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AF584A6-7425-4ECD-8690-10B347F87F83}" type="slidenum">
              <a:rPr lang="en-US" altLang="lv-LV"/>
              <a:pPr/>
              <a:t>‹#›</a:t>
            </a:fld>
            <a:endParaRPr lang="en-US" altLang="lv-LV"/>
          </a:p>
        </p:txBody>
      </p:sp>
    </p:spTree>
    <p:extLst>
      <p:ext uri="{BB962C8B-B14F-4D97-AF65-F5344CB8AC3E}">
        <p14:creationId xmlns:p14="http://schemas.microsoft.com/office/powerpoint/2010/main" val="358224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883C2E8-964A-4D26-A9AC-F600277C0556}" type="slidenum">
              <a:rPr lang="en-US" altLang="lv-LV"/>
              <a:pPr/>
              <a:t>‹#›</a:t>
            </a:fld>
            <a:endParaRPr lang="en-US" altLang="lv-LV"/>
          </a:p>
        </p:txBody>
      </p:sp>
    </p:spTree>
    <p:extLst>
      <p:ext uri="{BB962C8B-B14F-4D97-AF65-F5344CB8AC3E}">
        <p14:creationId xmlns:p14="http://schemas.microsoft.com/office/powerpoint/2010/main" val="38627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28287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23B424F2-FA2E-47C8-B714-14CBE204D4D8}" type="datetime1">
              <a:rPr lang="en-US"/>
              <a:pPr>
                <a:defRPr/>
              </a:pPr>
              <a:t>8/21/2018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2622FFEF-8A5D-4549-BDF7-7FF6C05A3D4B}"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D29EA-60B9-49E9-9621-B557131EA4C4}" type="datetimeFigureOut">
              <a:rPr lang="lv-LV" smtClean="0"/>
              <a:t>21.08.2018</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B864C-8EBB-4294-A9C7-779DD7B6DA4A}" type="slidenum">
              <a:rPr lang="lv-LV" smtClean="0"/>
              <a:t>‹#›</a:t>
            </a:fld>
            <a:endParaRPr lang="lv-LV"/>
          </a:p>
        </p:txBody>
      </p:sp>
    </p:spTree>
    <p:extLst>
      <p:ext uri="{BB962C8B-B14F-4D97-AF65-F5344CB8AC3E}">
        <p14:creationId xmlns:p14="http://schemas.microsoft.com/office/powerpoint/2010/main" val="2103916896"/>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428E9312-3747-439D-B51B-C79BC60BAFD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xmlns="" id="{A7222373-71BB-4B8B-B47E-6857EA3DE3E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xmlns="" id="{DBE53EA2-7F09-4DDF-A388-9033B56E4432}"/>
              </a:ext>
            </a:extLst>
          </p:cNvPr>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CFEB96C2-1549-422C-8615-A43D1E8BE781}" type="datetime1">
              <a:rPr lang="en-US"/>
              <a:pPr>
                <a:defRPr/>
              </a:pPr>
              <a:t>8/21/2018</a:t>
            </a:fld>
            <a:endParaRPr lang="en-US"/>
          </a:p>
        </p:txBody>
      </p:sp>
      <p:sp>
        <p:nvSpPr>
          <p:cNvPr id="5" name="Footer Placeholder 4">
            <a:extLst>
              <a:ext uri="{FF2B5EF4-FFF2-40B4-BE49-F238E27FC236}">
                <a16:creationId xmlns:a16="http://schemas.microsoft.com/office/drawing/2014/main" xmlns="" id="{2A511676-8139-418D-AA56-FDBE6180540D}"/>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74A91B1D-B50E-41B6-8AFE-E3160FED674D}"/>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A38B868F-0BCA-4CE1-B33E-1CDB1A6A00BA}" type="slidenum">
              <a:rPr lang="en-US" altLang="lv-LV"/>
              <a:pPr>
                <a:defRPr/>
              </a:pPr>
              <a:t>‹#›</a:t>
            </a:fld>
            <a:endParaRPr lang="en-US" altLang="lv-LV"/>
          </a:p>
        </p:txBody>
      </p:sp>
    </p:spTree>
    <p:extLst>
      <p:ext uri="{BB962C8B-B14F-4D97-AF65-F5344CB8AC3E}">
        <p14:creationId xmlns:p14="http://schemas.microsoft.com/office/powerpoint/2010/main" val="786662871"/>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17.emf"/><Relationship Id="rId2" Type="http://schemas.openxmlformats.org/officeDocument/2006/relationships/image" Target="../media/image7.png"/><Relationship Id="rId1" Type="http://schemas.openxmlformats.org/officeDocument/2006/relationships/slideLayout" Target="../slideLayouts/slideLayout26.xml"/><Relationship Id="rId6" Type="http://schemas.openxmlformats.org/officeDocument/2006/relationships/image" Target="../media/image11.emf"/><Relationship Id="rId11" Type="http://schemas.openxmlformats.org/officeDocument/2006/relationships/image" Target="../media/image16.png"/><Relationship Id="rId5" Type="http://schemas.openxmlformats.org/officeDocument/2006/relationships/image" Target="../media/image10.emf"/><Relationship Id="rId10" Type="http://schemas.openxmlformats.org/officeDocument/2006/relationships/image" Target="../media/image15.emf"/><Relationship Id="rId4" Type="http://schemas.openxmlformats.org/officeDocument/2006/relationships/image" Target="../media/image9.emf"/><Relationship Id="rId9" Type="http://schemas.openxmlformats.org/officeDocument/2006/relationships/image" Target="../media/image14.em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23.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093171"/>
            <a:ext cx="7772400" cy="960442"/>
          </a:xfrm>
        </p:spPr>
        <p:txBody>
          <a:bodyPr>
            <a:noAutofit/>
          </a:bodyPr>
          <a:lstStyle/>
          <a:p>
            <a:r>
              <a:rPr lang="lv-LV" sz="2400" dirty="0"/>
              <a:t> </a:t>
            </a:r>
            <a:r>
              <a:rPr lang="lv-LV" sz="2000" dirty="0"/>
              <a:t>1.2.2.1. pasākums «Atbalsts nodarbināto apmācībām» </a:t>
            </a:r>
            <a:br>
              <a:rPr lang="lv-LV" sz="2000" dirty="0"/>
            </a:br>
            <a:r>
              <a:rPr lang="lv-LV" sz="2000" dirty="0"/>
              <a:t/>
            </a:r>
            <a:br>
              <a:rPr lang="lv-LV" sz="2000" dirty="0"/>
            </a:br>
            <a:r>
              <a:rPr lang="lv-LV" sz="2000" dirty="0"/>
              <a:t>1.2.2.3. pasākums «Atbalsts IKT un netehnoloģiskām apmācībām, kā arī apmācībām, lai sekmētu investoru piesaisti»</a:t>
            </a:r>
          </a:p>
        </p:txBody>
      </p:sp>
      <p:sp>
        <p:nvSpPr>
          <p:cNvPr id="3" name="TextBox 2"/>
          <p:cNvSpPr txBox="1"/>
          <p:nvPr/>
        </p:nvSpPr>
        <p:spPr>
          <a:xfrm>
            <a:off x="1493240" y="5821960"/>
            <a:ext cx="6526635" cy="877163"/>
          </a:xfrm>
          <a:prstGeom prst="rect">
            <a:avLst/>
          </a:prstGeom>
          <a:noFill/>
        </p:spPr>
        <p:txBody>
          <a:bodyPr wrap="square" rtlCol="0">
            <a:spAutoFit/>
          </a:bodyPr>
          <a:lstStyle/>
          <a:p>
            <a:pPr algn="r"/>
            <a:r>
              <a:rPr lang="lv-LV" dirty="0">
                <a:latin typeface="Verdana" panose="020B0604030504040204" pitchFamily="34" charset="0"/>
                <a:ea typeface="Verdana" panose="020B0604030504040204" pitchFamily="34" charset="0"/>
                <a:cs typeface="Verdana" panose="020B0604030504040204" pitchFamily="34" charset="0"/>
              </a:rPr>
              <a:t>Gatis Silovs</a:t>
            </a:r>
          </a:p>
          <a:p>
            <a:pPr algn="r"/>
            <a:r>
              <a:rPr lang="lv-LV" dirty="0">
                <a:latin typeface="Verdana" panose="020B0604030504040204" pitchFamily="34" charset="0"/>
                <a:ea typeface="Verdana" panose="020B0604030504040204" pitchFamily="34" charset="0"/>
                <a:cs typeface="Verdana" panose="020B0604030504040204" pitchFamily="34" charset="0"/>
              </a:rPr>
              <a:t>Nozaru politikas departamenta direktors</a:t>
            </a:r>
          </a:p>
          <a:p>
            <a:pPr algn="r"/>
            <a:r>
              <a:rPr lang="lv-LV" sz="1400" dirty="0">
                <a:latin typeface="Verdana" panose="020B0604030504040204" pitchFamily="34" charset="0"/>
                <a:ea typeface="Verdana" panose="020B0604030504040204" pitchFamily="34" charset="0"/>
                <a:cs typeface="Verdana" panose="020B0604030504040204" pitchFamily="34" charset="0"/>
              </a:rPr>
              <a:t>22.08.2018</a:t>
            </a:r>
            <a:r>
              <a:rPr lang="lv-LV"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36140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rgbClr val="E1EBCD"/>
            </a:gs>
          </a:gsLst>
          <a:lin ang="5400000" scaled="1"/>
        </a:gradFill>
        <a:effectLst/>
      </p:bgPr>
    </p:bg>
    <p:spTree>
      <p:nvGrpSpPr>
        <p:cNvPr id="1" name=""/>
        <p:cNvGrpSpPr/>
        <p:nvPr/>
      </p:nvGrpSpPr>
      <p:grpSpPr>
        <a:xfrm>
          <a:off x="0" y="0"/>
          <a:ext cx="0" cy="0"/>
          <a:chOff x="0" y="0"/>
          <a:chExt cx="0" cy="0"/>
        </a:xfrm>
      </p:grpSpPr>
      <p:grpSp>
        <p:nvGrpSpPr>
          <p:cNvPr id="31746" name="Group 126">
            <a:extLst>
              <a:ext uri="{FF2B5EF4-FFF2-40B4-BE49-F238E27FC236}">
                <a16:creationId xmlns:a16="http://schemas.microsoft.com/office/drawing/2014/main" xmlns="" id="{1614EB7F-7BBE-4B47-89C6-56D39C7E1C9F}"/>
              </a:ext>
            </a:extLst>
          </p:cNvPr>
          <p:cNvGrpSpPr>
            <a:grpSpLocks/>
          </p:cNvGrpSpPr>
          <p:nvPr/>
        </p:nvGrpSpPr>
        <p:grpSpPr bwMode="auto">
          <a:xfrm>
            <a:off x="799411" y="1654912"/>
            <a:ext cx="5166414" cy="3617754"/>
            <a:chOff x="815931" y="1658860"/>
            <a:chExt cx="5165284" cy="3618248"/>
          </a:xfrm>
        </p:grpSpPr>
        <p:sp>
          <p:nvSpPr>
            <p:cNvPr id="17" name="Oval 16">
              <a:extLst>
                <a:ext uri="{FF2B5EF4-FFF2-40B4-BE49-F238E27FC236}">
                  <a16:creationId xmlns:a16="http://schemas.microsoft.com/office/drawing/2014/main" xmlns="" id="{2C5449F3-8205-4D44-B57E-C891D4718958}"/>
                </a:ext>
              </a:extLst>
            </p:cNvPr>
            <p:cNvSpPr/>
            <p:nvPr/>
          </p:nvSpPr>
          <p:spPr>
            <a:xfrm>
              <a:off x="5447931" y="2454306"/>
              <a:ext cx="509477" cy="500131"/>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8" name="Oval 17">
              <a:extLst>
                <a:ext uri="{FF2B5EF4-FFF2-40B4-BE49-F238E27FC236}">
                  <a16:creationId xmlns:a16="http://schemas.microsoft.com/office/drawing/2014/main" xmlns="" id="{8D132D4F-9959-4FD8-B396-23EC371597C1}"/>
                </a:ext>
              </a:extLst>
            </p:cNvPr>
            <p:cNvSpPr/>
            <p:nvPr/>
          </p:nvSpPr>
          <p:spPr>
            <a:xfrm>
              <a:off x="5332070" y="3792751"/>
              <a:ext cx="649145" cy="596982"/>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0" name="Oval 19">
              <a:extLst>
                <a:ext uri="{FF2B5EF4-FFF2-40B4-BE49-F238E27FC236}">
                  <a16:creationId xmlns:a16="http://schemas.microsoft.com/office/drawing/2014/main" xmlns="" id="{ACF30F93-E59E-4572-AC79-565C2A559845}"/>
                </a:ext>
              </a:extLst>
            </p:cNvPr>
            <p:cNvSpPr/>
            <p:nvPr/>
          </p:nvSpPr>
          <p:spPr>
            <a:xfrm>
              <a:off x="1576637" y="4030572"/>
              <a:ext cx="460274" cy="408044"/>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1" name="Oval 20">
              <a:extLst>
                <a:ext uri="{FF2B5EF4-FFF2-40B4-BE49-F238E27FC236}">
                  <a16:creationId xmlns:a16="http://schemas.microsoft.com/office/drawing/2014/main" xmlns="" id="{4396A170-1064-48EB-8E4E-5BBB1D329ED2}"/>
                </a:ext>
              </a:extLst>
            </p:cNvPr>
            <p:cNvSpPr/>
            <p:nvPr/>
          </p:nvSpPr>
          <p:spPr>
            <a:xfrm>
              <a:off x="2764057" y="1658860"/>
              <a:ext cx="460274" cy="490604"/>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2" name="Oval 21">
              <a:extLst>
                <a:ext uri="{FF2B5EF4-FFF2-40B4-BE49-F238E27FC236}">
                  <a16:creationId xmlns:a16="http://schemas.microsoft.com/office/drawing/2014/main" xmlns="" id="{5BBBE7DE-BA5A-4C2C-A132-4591E719B000}"/>
                </a:ext>
              </a:extLst>
            </p:cNvPr>
            <p:cNvSpPr/>
            <p:nvPr/>
          </p:nvSpPr>
          <p:spPr>
            <a:xfrm>
              <a:off x="815931" y="4762688"/>
              <a:ext cx="530109" cy="514420"/>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cxnSp>
          <p:nvCxnSpPr>
            <p:cNvPr id="26" name="Straight Connector 25">
              <a:extLst>
                <a:ext uri="{FF2B5EF4-FFF2-40B4-BE49-F238E27FC236}">
                  <a16:creationId xmlns:a16="http://schemas.microsoft.com/office/drawing/2014/main" xmlns="" id="{7EECC977-84DE-42A9-A151-316575C71B24}"/>
                </a:ext>
              </a:extLst>
            </p:cNvPr>
            <p:cNvCxnSpPr>
              <a:cxnSpLocks/>
              <a:endCxn id="17" idx="2"/>
            </p:cNvCxnSpPr>
            <p:nvPr/>
          </p:nvCxnSpPr>
          <p:spPr>
            <a:xfrm>
              <a:off x="3137037" y="2048381"/>
              <a:ext cx="2310894" cy="655991"/>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9" name="Straight Connector 28">
              <a:extLst>
                <a:ext uri="{FF2B5EF4-FFF2-40B4-BE49-F238E27FC236}">
                  <a16:creationId xmlns:a16="http://schemas.microsoft.com/office/drawing/2014/main" xmlns="" id="{03516ADA-F577-4274-8B79-E9EE80FD6706}"/>
                </a:ext>
              </a:extLst>
            </p:cNvPr>
            <p:cNvCxnSpPr>
              <a:cxnSpLocks/>
            </p:cNvCxnSpPr>
            <p:nvPr/>
          </p:nvCxnSpPr>
          <p:spPr>
            <a:xfrm flipH="1">
              <a:off x="1854557" y="2149464"/>
              <a:ext cx="1117476" cy="1881077"/>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34" name="Straight Connector 33">
              <a:extLst>
                <a:ext uri="{FF2B5EF4-FFF2-40B4-BE49-F238E27FC236}">
                  <a16:creationId xmlns:a16="http://schemas.microsoft.com/office/drawing/2014/main" xmlns="" id="{A81E7639-AB05-43ED-A607-32445494AB6D}"/>
                </a:ext>
              </a:extLst>
            </p:cNvPr>
            <p:cNvCxnSpPr>
              <a:cxnSpLocks/>
              <a:stCxn id="20" idx="4"/>
            </p:cNvCxnSpPr>
            <p:nvPr/>
          </p:nvCxnSpPr>
          <p:spPr>
            <a:xfrm flipH="1">
              <a:off x="1806774" y="4438615"/>
              <a:ext cx="1" cy="20670"/>
            </a:xfrm>
            <a:prstGeom prst="line">
              <a:avLst/>
            </a:prstGeom>
            <a:solidFill>
              <a:srgbClr val="FACD50"/>
            </a:solidFill>
            <a:ln w="57150">
              <a:solidFill>
                <a:srgbClr val="FACD50">
                  <a:alpha val="40000"/>
                </a:srgb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36CC3C42-0EEE-40BE-94EE-381B00300BB6}"/>
                </a:ext>
              </a:extLst>
            </p:cNvPr>
            <p:cNvCxnSpPr>
              <a:cxnSpLocks/>
              <a:stCxn id="22" idx="6"/>
            </p:cNvCxnSpPr>
            <p:nvPr/>
          </p:nvCxnSpPr>
          <p:spPr>
            <a:xfrm flipV="1">
              <a:off x="1346040" y="2942247"/>
              <a:ext cx="3986030" cy="2077651"/>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38" name="Straight Connector 37">
              <a:extLst>
                <a:ext uri="{FF2B5EF4-FFF2-40B4-BE49-F238E27FC236}">
                  <a16:creationId xmlns:a16="http://schemas.microsoft.com/office/drawing/2014/main" xmlns="" id="{399842F4-3354-4C95-B585-C864BD54ACBB}"/>
                </a:ext>
              </a:extLst>
            </p:cNvPr>
            <p:cNvCxnSpPr>
              <a:cxnSpLocks/>
            </p:cNvCxnSpPr>
            <p:nvPr/>
          </p:nvCxnSpPr>
          <p:spPr>
            <a:xfrm flipV="1">
              <a:off x="1935875" y="2866176"/>
              <a:ext cx="3557256" cy="1196630"/>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44" name="Straight Connector 43">
              <a:extLst>
                <a:ext uri="{FF2B5EF4-FFF2-40B4-BE49-F238E27FC236}">
                  <a16:creationId xmlns:a16="http://schemas.microsoft.com/office/drawing/2014/main" xmlns="" id="{BE7FCEC7-DEAA-436C-B44A-D4BDBF7F3C9D}"/>
                </a:ext>
              </a:extLst>
            </p:cNvPr>
            <p:cNvCxnSpPr>
              <a:stCxn id="17" idx="4"/>
              <a:endCxn id="18" idx="0"/>
            </p:cNvCxnSpPr>
            <p:nvPr/>
          </p:nvCxnSpPr>
          <p:spPr>
            <a:xfrm flipH="1">
              <a:off x="5657435" y="2954437"/>
              <a:ext cx="46028" cy="838314"/>
            </a:xfrm>
            <a:prstGeom prst="line">
              <a:avLst/>
            </a:prstGeom>
            <a:ln/>
          </p:spPr>
          <p:style>
            <a:lnRef idx="1">
              <a:schemeClr val="accent5"/>
            </a:lnRef>
            <a:fillRef idx="0">
              <a:schemeClr val="accent5"/>
            </a:fillRef>
            <a:effectRef idx="0">
              <a:schemeClr val="accent5"/>
            </a:effectRef>
            <a:fontRef idx="minor">
              <a:schemeClr val="tx1"/>
            </a:fontRef>
          </p:style>
        </p:cxnSp>
      </p:grpSp>
      <p:sp>
        <p:nvSpPr>
          <p:cNvPr id="31748" name="Rectangle 6">
            <a:extLst>
              <a:ext uri="{FF2B5EF4-FFF2-40B4-BE49-F238E27FC236}">
                <a16:creationId xmlns:a16="http://schemas.microsoft.com/office/drawing/2014/main" xmlns="" id="{B63B935E-6751-463E-8D8A-5CF56B046B96}"/>
              </a:ext>
            </a:extLst>
          </p:cNvPr>
          <p:cNvSpPr>
            <a:spLocks noChangeArrowheads="1"/>
          </p:cNvSpPr>
          <p:nvPr/>
        </p:nvSpPr>
        <p:spPr bwMode="auto">
          <a:xfrm>
            <a:off x="2231384" y="608582"/>
            <a:ext cx="59215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2000" b="1" dirty="0">
                <a:solidFill>
                  <a:srgbClr val="008080"/>
                </a:solidFill>
                <a:latin typeface="Verdana" panose="020B0604030504040204" pitchFamily="34" charset="0"/>
                <a:ea typeface="Verdana" panose="020B0604030504040204" pitchFamily="34" charset="0"/>
                <a:cs typeface="Verdana" panose="020B0604030504040204" pitchFamily="34" charset="0"/>
              </a:rPr>
              <a:t>1.2.2.1. pasākuma 1. kārtā sasniegtais </a:t>
            </a:r>
            <a:endParaRPr kumimoji="0" lang="lv-LV" altLang="lv-LV" sz="20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1749" name="TextBox 7">
            <a:extLst>
              <a:ext uri="{FF2B5EF4-FFF2-40B4-BE49-F238E27FC236}">
                <a16:creationId xmlns:a16="http://schemas.microsoft.com/office/drawing/2014/main" xmlns="" id="{67B084CD-D1BA-40A6-877B-B9F3C867C609}"/>
              </a:ext>
            </a:extLst>
          </p:cNvPr>
          <p:cNvSpPr txBox="1">
            <a:spLocks noChangeArrowheads="1"/>
          </p:cNvSpPr>
          <p:nvPr/>
        </p:nvSpPr>
        <p:spPr bwMode="auto">
          <a:xfrm>
            <a:off x="1560284" y="1645462"/>
            <a:ext cx="267403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Noslēgti</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600" b="1" i="0" u="none" strike="noStrike" kern="1200" cap="none" spc="0" normalizeH="0" baseline="0" noProof="0" dirty="0">
                <a:ln>
                  <a:noFill/>
                </a:ln>
                <a:solidFill>
                  <a:srgbClr val="009999"/>
                </a:solidFill>
                <a:effectLst/>
                <a:uLnTx/>
                <a:uFillTx/>
                <a:latin typeface="Verdana" panose="020B0604030504040204" pitchFamily="34" charset="0"/>
                <a:ea typeface="Verdana" panose="020B0604030504040204" pitchFamily="34" charset="0"/>
                <a:cs typeface="Verdana" panose="020B0604030504040204" pitchFamily="34" charset="0"/>
              </a:rPr>
              <a:t>10</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līgumi </a:t>
            </a:r>
          </a:p>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lang="lv-LV" altLang="lv-LV" sz="1500" b="1" dirty="0">
                <a:solidFill>
                  <a:srgbClr val="008080"/>
                </a:solidFill>
                <a:latin typeface="Verdana" panose="020B0604030504040204" pitchFamily="34" charset="0"/>
                <a:ea typeface="Verdana" panose="020B0604030504040204" pitchFamily="34" charset="0"/>
                <a:cs typeface="Verdana" panose="020B0604030504040204" pitchFamily="34" charset="0"/>
              </a:rPr>
              <a:t>8</a:t>
            </a:r>
            <a:r>
              <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lang="lv-LV" altLang="lv-LV" sz="1500" dirty="0">
                <a:solidFill>
                  <a:prstClr val="black"/>
                </a:solidFill>
                <a:latin typeface="Verdana" panose="020B0604030504040204" pitchFamily="34" charset="0"/>
                <a:ea typeface="Verdana" panose="020B0604030504040204" pitchFamily="34" charset="0"/>
                <a:cs typeface="Verdana" panose="020B0604030504040204" pitchFamily="34" charset="0"/>
              </a:rPr>
              <a:t>A</a:t>
            </a:r>
            <a:r>
              <a:rPr kumimoji="0" lang="lv-LV" altLang="lv-LV" sz="15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pstrādes</a:t>
            </a:r>
            <a:r>
              <a:rPr lang="lv-LV" altLang="lv-LV" sz="15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rūpniecība</a:t>
            </a:r>
            <a:endPar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en-US" altLang="lv-LV" sz="15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rPr>
              <a:t>1</a:t>
            </a:r>
            <a:r>
              <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IKT</a:t>
            </a:r>
            <a:endPar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en-US" altLang="lv-LV" sz="15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rPr>
              <a:t>1</a:t>
            </a:r>
            <a:r>
              <a:rPr kumimoji="0" lang="lv-LV" altLang="lv-LV" sz="1500" b="0" i="0" u="none" strike="noStrike" kern="1200" cap="none" spc="0" normalizeH="0" baseline="0" noProof="0" dirty="0">
                <a:ln>
                  <a:noFill/>
                </a:ln>
                <a:solidFill>
                  <a:srgbClr val="15996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Izmitināšana/ēdināšana</a:t>
            </a:r>
          </a:p>
        </p:txBody>
      </p:sp>
      <p:sp>
        <p:nvSpPr>
          <p:cNvPr id="31751" name="TextBox 9">
            <a:extLst>
              <a:ext uri="{FF2B5EF4-FFF2-40B4-BE49-F238E27FC236}">
                <a16:creationId xmlns:a16="http://schemas.microsoft.com/office/drawing/2014/main" xmlns="" id="{365F61CF-EF9D-44AA-8900-F2AFEF559FB4}"/>
              </a:ext>
            </a:extLst>
          </p:cNvPr>
          <p:cNvSpPr txBox="1">
            <a:spLocks noChangeArrowheads="1"/>
          </p:cNvSpPr>
          <p:nvPr/>
        </p:nvSpPr>
        <p:spPr bwMode="auto">
          <a:xfrm>
            <a:off x="5260464" y="2543175"/>
            <a:ext cx="30861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429</a:t>
            </a:r>
            <a:r>
              <a:rPr kumimoji="0" lang="en-US" altLang="lv-LV"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STEM jomās </a:t>
            </a: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apmācīti komersanti</a:t>
            </a:r>
          </a:p>
        </p:txBody>
      </p:sp>
      <p:sp>
        <p:nvSpPr>
          <p:cNvPr id="31752" name="TextBox 10">
            <a:extLst>
              <a:ext uri="{FF2B5EF4-FFF2-40B4-BE49-F238E27FC236}">
                <a16:creationId xmlns:a16="http://schemas.microsoft.com/office/drawing/2014/main" xmlns="" id="{EF591E03-5F46-419A-BA5B-EE46F01F62F6}"/>
              </a:ext>
            </a:extLst>
          </p:cNvPr>
          <p:cNvSpPr txBox="1">
            <a:spLocks noChangeArrowheads="1"/>
          </p:cNvSpPr>
          <p:nvPr/>
        </p:nvSpPr>
        <p:spPr bwMode="auto">
          <a:xfrm>
            <a:off x="1317022" y="4034158"/>
            <a:ext cx="38613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 3,3</a:t>
            </a:r>
            <a:r>
              <a:rPr kumimoji="0" lang="en-US" altLang="lv-LV" sz="18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kumimoji="0" lang="lv-LV" altLang="lv-LV" sz="18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kumimoji="0" lang="lv-LV" altLang="lv-LV" sz="16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ERAF</a:t>
            </a:r>
            <a:r>
              <a:rPr kumimoji="0" lang="lv-LV" altLang="lv-LV"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a:t>
            </a:r>
            <a:r>
              <a:rPr lang="lv-LV" altLang="lv-LV" sz="1600" b="0" dirty="0">
                <a:latin typeface="Verdana" panose="020B0604030504040204" pitchFamily="34" charset="0"/>
                <a:ea typeface="Verdana" panose="020B0604030504040204" pitchFamily="34" charset="0"/>
                <a:cs typeface="Verdana" panose="020B0604030504040204" pitchFamily="34" charset="0"/>
              </a:rPr>
              <a:t>investīciju ieguldījums</a:t>
            </a:r>
            <a:endParaRPr kumimoji="0" lang="en-US" altLang="lv-LV" sz="16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1753" name="TextBox 11">
            <a:extLst>
              <a:ext uri="{FF2B5EF4-FFF2-40B4-BE49-F238E27FC236}">
                <a16:creationId xmlns:a16="http://schemas.microsoft.com/office/drawing/2014/main" xmlns="" id="{A62AF075-7527-43D5-9F4D-333F41CE42F2}"/>
              </a:ext>
            </a:extLst>
          </p:cNvPr>
          <p:cNvSpPr txBox="1">
            <a:spLocks noChangeArrowheads="1"/>
          </p:cNvSpPr>
          <p:nvPr/>
        </p:nvSpPr>
        <p:spPr bwMode="auto">
          <a:xfrm>
            <a:off x="5224395" y="3900488"/>
            <a:ext cx="315823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R="0" lvl="0" algn="ctr" defTabSz="938213" rtl="0" eaLnBrk="1" fontAlgn="base" latinLnBrk="0" hangingPunct="1">
              <a:lnSpc>
                <a:spcPct val="100000"/>
              </a:lnSpc>
              <a:spcBef>
                <a:spcPct val="0"/>
              </a:spcBef>
              <a:spcAft>
                <a:spcPct val="0"/>
              </a:spcAft>
              <a:buClrTx/>
              <a:buSzTx/>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6410</a:t>
            </a:r>
            <a:r>
              <a:rPr lang="lv-LV" altLang="lv-LV" sz="1800" dirty="0">
                <a:solidFill>
                  <a:srgbClr val="009999"/>
                </a:solidFill>
                <a:latin typeface="Arial" panose="020B0604020202020204" pitchFamily="34" charset="0"/>
              </a:rPr>
              <a:t> </a:t>
            </a: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Apmācīti nodarbinātie</a:t>
            </a:r>
          </a:p>
          <a:p>
            <a:pPr marR="0" lvl="0" algn="ctr" defTabSz="938213" rtl="0" eaLnBrk="1" fontAlgn="base" latinLnBrk="0" hangingPunct="1">
              <a:lnSpc>
                <a:spcPct val="100000"/>
              </a:lnSpc>
              <a:spcBef>
                <a:spcPct val="0"/>
              </a:spcBef>
              <a:spcAft>
                <a:spcPct val="0"/>
              </a:spcAft>
              <a:buClrTx/>
              <a:buSzTx/>
              <a:tabLst/>
              <a:defRPr/>
            </a:pPr>
            <a:endPar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1754" name="TextBox 12">
            <a:extLst>
              <a:ext uri="{FF2B5EF4-FFF2-40B4-BE49-F238E27FC236}">
                <a16:creationId xmlns:a16="http://schemas.microsoft.com/office/drawing/2014/main" xmlns="" id="{25B1F4F3-1691-42DD-B1C9-7249EC0D9A35}"/>
              </a:ext>
            </a:extLst>
          </p:cNvPr>
          <p:cNvSpPr txBox="1">
            <a:spLocks noChangeArrowheads="1"/>
          </p:cNvSpPr>
          <p:nvPr/>
        </p:nvSpPr>
        <p:spPr bwMode="auto">
          <a:xfrm>
            <a:off x="238379" y="4789427"/>
            <a:ext cx="39603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2,1</a:t>
            </a:r>
            <a:r>
              <a:rPr lang="lv-LV" altLang="lv-LV" sz="2000" b="1" dirty="0">
                <a:solidFill>
                  <a:srgbClr val="159960"/>
                </a:solidFill>
                <a:latin typeface="Arial" panose="020B0604020202020204" pitchFamily="34" charset="0"/>
              </a:rPr>
              <a:t>  </a:t>
            </a:r>
            <a:r>
              <a:rPr lang="lv-LV" altLang="lv-LV" sz="1600" dirty="0">
                <a:latin typeface="Verdana" panose="020B0604030504040204" pitchFamily="34" charset="0"/>
                <a:ea typeface="Verdana" panose="020B0604030504040204" pitchFamily="34" charset="0"/>
                <a:cs typeface="Verdana" panose="020B0604030504040204" pitchFamily="34" charset="0"/>
              </a:rPr>
              <a:t>privātais ieguldījums</a:t>
            </a:r>
            <a:endParaRPr kumimoji="0" lang="en-US" altLang="lv-LV" sz="16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a:extLst>
              <a:ext uri="{FF2B5EF4-FFF2-40B4-BE49-F238E27FC236}">
                <a16:creationId xmlns:a16="http://schemas.microsoft.com/office/drawing/2014/main" xmlns="" id="{F103FD4A-A786-4904-88FF-486FF765A0E0}"/>
              </a:ext>
            </a:extLst>
          </p:cNvPr>
          <p:cNvSpPr txBox="1"/>
          <p:nvPr/>
        </p:nvSpPr>
        <p:spPr>
          <a:xfrm>
            <a:off x="417229" y="5463455"/>
            <a:ext cx="8234402" cy="1200329"/>
          </a:xfrm>
          <a:prstGeom prst="rect">
            <a:avLst/>
          </a:prstGeom>
          <a:noFill/>
        </p:spPr>
        <p:txBody>
          <a:bodyPr wrap="square" rtlCol="0">
            <a:spAutoFit/>
          </a:bodyPr>
          <a:lstStyle/>
          <a:p>
            <a:pPr algn="just"/>
            <a:r>
              <a:rPr lang="lv-LV" sz="1100" b="1" i="1" dirty="0">
                <a:latin typeface="Verdana" panose="020B0604030504040204" pitchFamily="34" charset="0"/>
                <a:ea typeface="Verdana" panose="020B0604030504040204" pitchFamily="34" charset="0"/>
                <a:cs typeface="Verdana" panose="020B0604030504040204" pitchFamily="34" charset="0"/>
              </a:rPr>
              <a:t>Atbalsta intensitāte:</a:t>
            </a:r>
          </a:p>
          <a:p>
            <a:pPr algn="just"/>
            <a:endParaRPr lang="lv-LV" sz="1100" dirty="0">
              <a:latin typeface="Verdana" panose="020B0604030504040204" pitchFamily="34" charset="0"/>
              <a:ea typeface="Verdana" panose="020B0604030504040204" pitchFamily="34" charset="0"/>
              <a:cs typeface="Verdana" panose="020B0604030504040204" pitchFamily="34" charset="0"/>
            </a:endParaRPr>
          </a:p>
          <a:p>
            <a:pPr algn="just"/>
            <a:r>
              <a:rPr lang="lv-LV" sz="1000" b="1" dirty="0">
                <a:latin typeface="Verdana" panose="020B0604030504040204" pitchFamily="34" charset="0"/>
                <a:ea typeface="Verdana" panose="020B0604030504040204" pitchFamily="34" charset="0"/>
                <a:cs typeface="Verdana" panose="020B0604030504040204" pitchFamily="34" charset="0"/>
              </a:rPr>
              <a:t>70% </a:t>
            </a:r>
            <a:r>
              <a:rPr lang="lv-LV" sz="1000" dirty="0">
                <a:latin typeface="Verdana" panose="020B0604030504040204" pitchFamily="34" charset="0"/>
                <a:ea typeface="Verdana" panose="020B0604030504040204" pitchFamily="34" charset="0"/>
                <a:cs typeface="Verdana" panose="020B0604030504040204" pitchFamily="34" charset="0"/>
              </a:rPr>
              <a:t>sīkajiem (mikro) un mazajiem uzņēmumiem</a:t>
            </a:r>
          </a:p>
          <a:p>
            <a:pPr algn="just"/>
            <a:r>
              <a:rPr lang="lv-LV" sz="1000" b="1" dirty="0">
                <a:latin typeface="Verdana" panose="020B0604030504040204" pitchFamily="34" charset="0"/>
                <a:ea typeface="Verdana" panose="020B0604030504040204" pitchFamily="34" charset="0"/>
                <a:cs typeface="Verdana" panose="020B0604030504040204" pitchFamily="34" charset="0"/>
              </a:rPr>
              <a:t>60% </a:t>
            </a:r>
            <a:r>
              <a:rPr lang="lv-LV" sz="1000" dirty="0">
                <a:latin typeface="Verdana" panose="020B0604030504040204" pitchFamily="34" charset="0"/>
                <a:ea typeface="Verdana" panose="020B0604030504040204" pitchFamily="34" charset="0"/>
                <a:cs typeface="Verdana" panose="020B0604030504040204" pitchFamily="34" charset="0"/>
              </a:rPr>
              <a:t>vidējiem uzņēmumiem</a:t>
            </a:r>
          </a:p>
          <a:p>
            <a:pPr algn="just"/>
            <a:r>
              <a:rPr lang="lv-LV" sz="1000" b="1" dirty="0">
                <a:latin typeface="Verdana" panose="020B0604030504040204" pitchFamily="34" charset="0"/>
                <a:ea typeface="Verdana" panose="020B0604030504040204" pitchFamily="34" charset="0"/>
                <a:cs typeface="Verdana" panose="020B0604030504040204" pitchFamily="34" charset="0"/>
              </a:rPr>
              <a:t>50% </a:t>
            </a:r>
            <a:r>
              <a:rPr lang="lv-LV" sz="1000" dirty="0">
                <a:latin typeface="Verdana" panose="020B0604030504040204" pitchFamily="34" charset="0"/>
                <a:ea typeface="Verdana" panose="020B0604030504040204" pitchFamily="34" charset="0"/>
                <a:cs typeface="Verdana" panose="020B0604030504040204" pitchFamily="34" charset="0"/>
              </a:rPr>
              <a:t>lielajiem uzņēmumiem</a:t>
            </a:r>
          </a:p>
          <a:p>
            <a:pPr algn="just"/>
            <a:r>
              <a:rPr lang="lv-LV" sz="1000" b="1" dirty="0">
                <a:latin typeface="Verdana" panose="020B0604030504040204" pitchFamily="34" charset="0"/>
                <a:ea typeface="Verdana" panose="020B0604030504040204" pitchFamily="34" charset="0"/>
                <a:cs typeface="Verdana" panose="020B0604030504040204" pitchFamily="34" charset="0"/>
              </a:rPr>
              <a:t>30% </a:t>
            </a:r>
            <a:r>
              <a:rPr lang="lv-LV" sz="1000" dirty="0">
                <a:latin typeface="Verdana" panose="020B0604030504040204" pitchFamily="34" charset="0"/>
                <a:ea typeface="Verdana" panose="020B0604030504040204" pitchFamily="34" charset="0"/>
                <a:cs typeface="Verdana" panose="020B0604030504040204" pitchFamily="34" charset="0"/>
              </a:rPr>
              <a:t>lielajiem uzņēmumiem, kuri reģistrēti Latvijas Republikas teritorijā un kuru pēdējā pārskata gada peļņa pēc nodokļu  nomaksas ir lielāka par 5 </a:t>
            </a:r>
            <a:r>
              <a:rPr lang="lv-LV" sz="1000" dirty="0" err="1">
                <a:latin typeface="Verdana" panose="020B0604030504040204" pitchFamily="34" charset="0"/>
                <a:ea typeface="Verdana" panose="020B0604030504040204" pitchFamily="34" charset="0"/>
                <a:cs typeface="Verdana" panose="020B0604030504040204" pitchFamily="34" charset="0"/>
              </a:rPr>
              <a:t>mEUR</a:t>
            </a:r>
            <a:r>
              <a:rPr lang="lv-LV" sz="1000" dirty="0">
                <a:latin typeface="Verdana" panose="020B0604030504040204" pitchFamily="34" charset="0"/>
                <a:ea typeface="Verdana" panose="020B0604030504040204" pitchFamily="34" charset="0"/>
                <a:cs typeface="Verdana" panose="020B0604030504040204" pitchFamily="34" charset="0"/>
              </a:rPr>
              <a:t> </a:t>
            </a:r>
          </a:p>
        </p:txBody>
      </p:sp>
      <p:sp>
        <p:nvSpPr>
          <p:cNvPr id="2" name="Plus Sign 1">
            <a:extLst>
              <a:ext uri="{FF2B5EF4-FFF2-40B4-BE49-F238E27FC236}">
                <a16:creationId xmlns:a16="http://schemas.microsoft.com/office/drawing/2014/main" xmlns="" id="{5EF1C5DC-61ED-4BE5-A7F2-E732E3DCA76A}"/>
              </a:ext>
            </a:extLst>
          </p:cNvPr>
          <p:cNvSpPr/>
          <p:nvPr/>
        </p:nvSpPr>
        <p:spPr>
          <a:xfrm>
            <a:off x="1146411" y="4355918"/>
            <a:ext cx="407565" cy="372067"/>
          </a:xfrm>
          <a:prstGeom prst="mathPlus">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lv-LV"/>
          </a:p>
        </p:txBody>
      </p:sp>
      <p:sp>
        <p:nvSpPr>
          <p:cNvPr id="10" name="Rectangle 2">
            <a:extLst>
              <a:ext uri="{FF2B5EF4-FFF2-40B4-BE49-F238E27FC236}">
                <a16:creationId xmlns:a16="http://schemas.microsoft.com/office/drawing/2014/main" xmlns="" id="{20593CF6-0DDE-49CF-B23C-398A340185C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v-LV"/>
          </a:p>
        </p:txBody>
      </p:sp>
      <p:pic>
        <p:nvPicPr>
          <p:cNvPr id="1025" name="Picture 1">
            <a:extLst>
              <a:ext uri="{FF2B5EF4-FFF2-40B4-BE49-F238E27FC236}">
                <a16:creationId xmlns:a16="http://schemas.microsoft.com/office/drawing/2014/main" xmlns="" id="{D6FB3074-4EEF-4E8E-AB30-F053FCC4DE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5232" y="2109772"/>
            <a:ext cx="627063" cy="2301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xmlns="" id="{3A54D510-D30F-4336-97BD-E2396ECECB11}"/>
              </a:ext>
            </a:extLst>
          </p:cNvPr>
          <p:cNvPicPr>
            <a:picLocks noChangeAspect="1"/>
          </p:cNvPicPr>
          <p:nvPr/>
        </p:nvPicPr>
        <p:blipFill>
          <a:blip r:embed="rId3"/>
          <a:stretch>
            <a:fillRect/>
          </a:stretch>
        </p:blipFill>
        <p:spPr>
          <a:xfrm>
            <a:off x="1055663" y="1770506"/>
            <a:ext cx="5004055" cy="409303"/>
          </a:xfrm>
          <a:prstGeom prst="rect">
            <a:avLst/>
          </a:prstGeom>
        </p:spPr>
      </p:pic>
      <p:pic>
        <p:nvPicPr>
          <p:cNvPr id="12" name="Picture 11">
            <a:extLst>
              <a:ext uri="{FF2B5EF4-FFF2-40B4-BE49-F238E27FC236}">
                <a16:creationId xmlns:a16="http://schemas.microsoft.com/office/drawing/2014/main" xmlns="" id="{B5327420-D1AF-4D3F-BD24-FA81C57F1CFC}"/>
              </a:ext>
            </a:extLst>
          </p:cNvPr>
          <p:cNvPicPr>
            <a:picLocks noChangeAspect="1"/>
          </p:cNvPicPr>
          <p:nvPr/>
        </p:nvPicPr>
        <p:blipFill>
          <a:blip r:embed="rId4"/>
          <a:stretch>
            <a:fillRect/>
          </a:stretch>
        </p:blipFill>
        <p:spPr>
          <a:xfrm>
            <a:off x="4217389" y="1934624"/>
            <a:ext cx="6121910" cy="369742"/>
          </a:xfrm>
          <a:prstGeom prst="rect">
            <a:avLst/>
          </a:prstGeom>
        </p:spPr>
      </p:pic>
      <p:pic>
        <p:nvPicPr>
          <p:cNvPr id="13" name="Picture 12">
            <a:extLst>
              <a:ext uri="{FF2B5EF4-FFF2-40B4-BE49-F238E27FC236}">
                <a16:creationId xmlns:a16="http://schemas.microsoft.com/office/drawing/2014/main" xmlns="" id="{392F4090-EF55-4E9E-A7D3-E26F2E0AF9B1}"/>
              </a:ext>
            </a:extLst>
          </p:cNvPr>
          <p:cNvPicPr>
            <a:picLocks noChangeAspect="1"/>
          </p:cNvPicPr>
          <p:nvPr/>
        </p:nvPicPr>
        <p:blipFill>
          <a:blip r:embed="rId5"/>
          <a:stretch>
            <a:fillRect/>
          </a:stretch>
        </p:blipFill>
        <p:spPr>
          <a:xfrm>
            <a:off x="4115266" y="1709000"/>
            <a:ext cx="4037690" cy="360613"/>
          </a:xfrm>
          <a:prstGeom prst="rect">
            <a:avLst/>
          </a:prstGeom>
        </p:spPr>
      </p:pic>
      <p:pic>
        <p:nvPicPr>
          <p:cNvPr id="16" name="Picture 15">
            <a:extLst>
              <a:ext uri="{FF2B5EF4-FFF2-40B4-BE49-F238E27FC236}">
                <a16:creationId xmlns:a16="http://schemas.microsoft.com/office/drawing/2014/main" xmlns="" id="{F2976FF2-F129-4D78-BCEA-75513E017D64}"/>
              </a:ext>
            </a:extLst>
          </p:cNvPr>
          <p:cNvPicPr>
            <a:picLocks noChangeAspect="1"/>
          </p:cNvPicPr>
          <p:nvPr/>
        </p:nvPicPr>
        <p:blipFill>
          <a:blip r:embed="rId6"/>
          <a:stretch>
            <a:fillRect/>
          </a:stretch>
        </p:blipFill>
        <p:spPr>
          <a:xfrm>
            <a:off x="878454" y="2064206"/>
            <a:ext cx="6121910" cy="398652"/>
          </a:xfrm>
          <a:prstGeom prst="rect">
            <a:avLst/>
          </a:prstGeom>
        </p:spPr>
      </p:pic>
      <p:pic>
        <p:nvPicPr>
          <p:cNvPr id="19" name="Picture 18">
            <a:extLst>
              <a:ext uri="{FF2B5EF4-FFF2-40B4-BE49-F238E27FC236}">
                <a16:creationId xmlns:a16="http://schemas.microsoft.com/office/drawing/2014/main" xmlns="" id="{596D9581-9C15-4990-924D-38202A052E92}"/>
              </a:ext>
            </a:extLst>
          </p:cNvPr>
          <p:cNvPicPr>
            <a:picLocks noChangeAspect="1"/>
          </p:cNvPicPr>
          <p:nvPr/>
        </p:nvPicPr>
        <p:blipFill>
          <a:blip r:embed="rId7"/>
          <a:stretch>
            <a:fillRect/>
          </a:stretch>
        </p:blipFill>
        <p:spPr>
          <a:xfrm>
            <a:off x="4607377" y="1686315"/>
            <a:ext cx="6121910" cy="392566"/>
          </a:xfrm>
          <a:prstGeom prst="rect">
            <a:avLst/>
          </a:prstGeom>
        </p:spPr>
      </p:pic>
      <p:pic>
        <p:nvPicPr>
          <p:cNvPr id="24" name="Picture 23">
            <a:extLst>
              <a:ext uri="{FF2B5EF4-FFF2-40B4-BE49-F238E27FC236}">
                <a16:creationId xmlns:a16="http://schemas.microsoft.com/office/drawing/2014/main" xmlns="" id="{D26085CF-D0CD-4D58-8533-7433A2059654}"/>
              </a:ext>
            </a:extLst>
          </p:cNvPr>
          <p:cNvPicPr>
            <a:picLocks noChangeAspect="1"/>
          </p:cNvPicPr>
          <p:nvPr/>
        </p:nvPicPr>
        <p:blipFill>
          <a:blip r:embed="rId8"/>
          <a:stretch>
            <a:fillRect/>
          </a:stretch>
        </p:blipFill>
        <p:spPr>
          <a:xfrm>
            <a:off x="372689" y="1656878"/>
            <a:ext cx="4979279" cy="429084"/>
          </a:xfrm>
          <a:prstGeom prst="rect">
            <a:avLst/>
          </a:prstGeom>
        </p:spPr>
      </p:pic>
      <p:pic>
        <p:nvPicPr>
          <p:cNvPr id="28" name="Picture 27">
            <a:extLst>
              <a:ext uri="{FF2B5EF4-FFF2-40B4-BE49-F238E27FC236}">
                <a16:creationId xmlns:a16="http://schemas.microsoft.com/office/drawing/2014/main" xmlns="" id="{9689CD44-9D09-48F5-9A7F-3C662FBF4277}"/>
              </a:ext>
            </a:extLst>
          </p:cNvPr>
          <p:cNvPicPr>
            <a:picLocks noChangeAspect="1"/>
          </p:cNvPicPr>
          <p:nvPr/>
        </p:nvPicPr>
        <p:blipFill>
          <a:blip r:embed="rId9"/>
          <a:stretch>
            <a:fillRect/>
          </a:stretch>
        </p:blipFill>
        <p:spPr>
          <a:xfrm>
            <a:off x="1050349" y="2696429"/>
            <a:ext cx="4842563" cy="447343"/>
          </a:xfrm>
          <a:prstGeom prst="rect">
            <a:avLst/>
          </a:prstGeom>
        </p:spPr>
      </p:pic>
      <p:pic>
        <p:nvPicPr>
          <p:cNvPr id="30" name="Picture 29">
            <a:extLst>
              <a:ext uri="{FF2B5EF4-FFF2-40B4-BE49-F238E27FC236}">
                <a16:creationId xmlns:a16="http://schemas.microsoft.com/office/drawing/2014/main" xmlns="" id="{CD8D7C46-D929-433E-8B26-98764E86FBF3}"/>
              </a:ext>
            </a:extLst>
          </p:cNvPr>
          <p:cNvPicPr>
            <a:picLocks noChangeAspect="1"/>
          </p:cNvPicPr>
          <p:nvPr/>
        </p:nvPicPr>
        <p:blipFill>
          <a:blip r:embed="rId10"/>
          <a:stretch>
            <a:fillRect/>
          </a:stretch>
        </p:blipFill>
        <p:spPr>
          <a:xfrm>
            <a:off x="579072" y="1847211"/>
            <a:ext cx="5362940" cy="353005"/>
          </a:xfrm>
          <a:prstGeom prst="rect">
            <a:avLst/>
          </a:prstGeom>
        </p:spPr>
      </p:pic>
      <p:sp>
        <p:nvSpPr>
          <p:cNvPr id="3" name="TextBox 2">
            <a:extLst>
              <a:ext uri="{FF2B5EF4-FFF2-40B4-BE49-F238E27FC236}">
                <a16:creationId xmlns:a16="http://schemas.microsoft.com/office/drawing/2014/main" xmlns="" id="{41F23EA2-BA0C-4F93-ACC5-836E67DFDA3E}"/>
              </a:ext>
            </a:extLst>
          </p:cNvPr>
          <p:cNvSpPr txBox="1"/>
          <p:nvPr/>
        </p:nvSpPr>
        <p:spPr>
          <a:xfrm>
            <a:off x="5818402" y="4875073"/>
            <a:ext cx="2736513" cy="553998"/>
          </a:xfrm>
          <a:prstGeom prst="rect">
            <a:avLst/>
          </a:prstGeom>
          <a:noFill/>
        </p:spPr>
        <p:txBody>
          <a:bodyPr wrap="square" rtlCol="0">
            <a:spAutoFit/>
          </a:bodyPr>
          <a:lstStyle/>
          <a:p>
            <a:pPr algn="ctr"/>
            <a:r>
              <a:rPr lang="lv-LV" sz="1500" b="1" dirty="0">
                <a:solidFill>
                  <a:srgbClr val="FF0000"/>
                </a:solidFill>
                <a:latin typeface="Verdana" panose="020B0604030504040204" pitchFamily="34" charset="0"/>
                <a:ea typeface="Verdana" panose="020B0604030504040204" pitchFamily="34" charset="0"/>
                <a:cs typeface="Verdana" panose="020B0604030504040204" pitchFamily="34" charset="0"/>
              </a:rPr>
              <a:t>Iznākuma rādītāji izpildīti par 100+%</a:t>
            </a:r>
          </a:p>
        </p:txBody>
      </p:sp>
      <p:pic>
        <p:nvPicPr>
          <p:cNvPr id="4" name="Picture 3">
            <a:extLst>
              <a:ext uri="{FF2B5EF4-FFF2-40B4-BE49-F238E27FC236}">
                <a16:creationId xmlns:a16="http://schemas.microsoft.com/office/drawing/2014/main" xmlns="" id="{F1CBF111-D12B-45F6-96CD-0706080AFBD9}"/>
              </a:ext>
            </a:extLst>
          </p:cNvPr>
          <p:cNvPicPr>
            <a:picLocks noChangeAspect="1"/>
          </p:cNvPicPr>
          <p:nvPr/>
        </p:nvPicPr>
        <p:blipFill>
          <a:blip r:embed="rId11"/>
          <a:stretch>
            <a:fillRect/>
          </a:stretch>
        </p:blipFill>
        <p:spPr>
          <a:xfrm>
            <a:off x="5087640" y="4846981"/>
            <a:ext cx="791677" cy="762506"/>
          </a:xfrm>
          <a:prstGeom prst="rect">
            <a:avLst/>
          </a:prstGeom>
        </p:spPr>
      </p:pic>
      <p:pic>
        <p:nvPicPr>
          <p:cNvPr id="8" name="Picture 7">
            <a:extLst>
              <a:ext uri="{FF2B5EF4-FFF2-40B4-BE49-F238E27FC236}">
                <a16:creationId xmlns:a16="http://schemas.microsoft.com/office/drawing/2014/main" xmlns="" id="{838B0551-DB87-41A9-996A-38122EEB35BC}"/>
              </a:ext>
            </a:extLst>
          </p:cNvPr>
          <p:cNvPicPr>
            <a:picLocks noChangeAspect="1"/>
          </p:cNvPicPr>
          <p:nvPr/>
        </p:nvPicPr>
        <p:blipFill>
          <a:blip r:embed="rId12"/>
          <a:stretch>
            <a:fillRect/>
          </a:stretch>
        </p:blipFill>
        <p:spPr>
          <a:xfrm>
            <a:off x="1064523" y="2352129"/>
            <a:ext cx="4652363" cy="465601"/>
          </a:xfrm>
          <a:prstGeom prst="rect">
            <a:avLst/>
          </a:prstGeom>
        </p:spPr>
      </p:pic>
    </p:spTree>
    <p:extLst>
      <p:ext uri="{BB962C8B-B14F-4D97-AF65-F5344CB8AC3E}">
        <p14:creationId xmlns:p14="http://schemas.microsoft.com/office/powerpoint/2010/main" val="86921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87BF0-0754-4629-A833-F754AA78FE17}"/>
              </a:ext>
            </a:extLst>
          </p:cNvPr>
          <p:cNvSpPr>
            <a:spLocks noGrp="1"/>
          </p:cNvSpPr>
          <p:nvPr>
            <p:ph type="title"/>
          </p:nvPr>
        </p:nvSpPr>
        <p:spPr>
          <a:xfrm>
            <a:off x="2066192" y="213309"/>
            <a:ext cx="6567854" cy="661085"/>
          </a:xfrm>
        </p:spPr>
        <p:txBody>
          <a:bodyPr>
            <a:noAutofit/>
          </a:bodyPr>
          <a:lstStyle/>
          <a:p>
            <a:pPr algn="ctr"/>
            <a:r>
              <a:rPr lang="lv-LV" sz="2000" dirty="0">
                <a:solidFill>
                  <a:srgbClr val="008080"/>
                </a:solidFill>
              </a:rPr>
              <a:t>1.2.2.1. pasākuma 1. kārtas ieguvumi tautsaimniecībā</a:t>
            </a:r>
          </a:p>
        </p:txBody>
      </p:sp>
      <p:graphicFrame>
        <p:nvGraphicFramePr>
          <p:cNvPr id="10" name="Diagram 9">
            <a:extLst>
              <a:ext uri="{FF2B5EF4-FFF2-40B4-BE49-F238E27FC236}">
                <a16:creationId xmlns:a16="http://schemas.microsoft.com/office/drawing/2014/main" xmlns="" id="{220DBA04-0EDF-40E6-886A-60D4405EBF09}"/>
              </a:ext>
            </a:extLst>
          </p:cNvPr>
          <p:cNvGraphicFramePr/>
          <p:nvPr>
            <p:extLst>
              <p:ext uri="{D42A27DB-BD31-4B8C-83A1-F6EECF244321}">
                <p14:modId xmlns:p14="http://schemas.microsoft.com/office/powerpoint/2010/main" val="2780725431"/>
              </p:ext>
            </p:extLst>
          </p:nvPr>
        </p:nvGraphicFramePr>
        <p:xfrm>
          <a:off x="0" y="1157596"/>
          <a:ext cx="9143999" cy="5577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xmlns="" id="{47F65F2C-168D-45F2-A8E6-BF05CE194170}"/>
              </a:ext>
            </a:extLst>
          </p:cNvPr>
          <p:cNvSpPr txBox="1"/>
          <p:nvPr/>
        </p:nvSpPr>
        <p:spPr>
          <a:xfrm>
            <a:off x="6479927" y="3129393"/>
            <a:ext cx="2664071" cy="784830"/>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Apmācības veikuši </a:t>
            </a:r>
            <a:r>
              <a:rPr kumimoji="0" lang="lv-LV" sz="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 no TOP15 </a:t>
            </a: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lielākajiem eksportētājiem 2016.gadā kā Grindeks, Latraps, Latvijas finieris, Valmiera stikla šķiedra</a:t>
            </a:r>
          </a:p>
          <a:p>
            <a:pPr marL="0" marR="0" lvl="0" indent="0" algn="just" defTabSz="938213" rtl="0" eaLnBrk="1" fontAlgn="base" latinLnBrk="0" hangingPunct="1">
              <a:lnSpc>
                <a:spcPct val="100000"/>
              </a:lnSpc>
              <a:spcBef>
                <a:spcPct val="0"/>
              </a:spcBef>
              <a:spcAft>
                <a:spcPct val="0"/>
              </a:spcAft>
              <a:buClrTx/>
              <a:buSzTx/>
              <a:buFontTx/>
              <a:buNone/>
              <a:tabLst/>
              <a:defRPr/>
            </a:pPr>
            <a:endPar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TextBox 6">
            <a:extLst>
              <a:ext uri="{FF2B5EF4-FFF2-40B4-BE49-F238E27FC236}">
                <a16:creationId xmlns:a16="http://schemas.microsoft.com/office/drawing/2014/main" xmlns="" id="{61D22E39-739A-42CA-B71F-770E73E59058}"/>
              </a:ext>
            </a:extLst>
          </p:cNvPr>
          <p:cNvSpPr txBox="1"/>
          <p:nvPr/>
        </p:nvSpPr>
        <p:spPr>
          <a:xfrm>
            <a:off x="6425712" y="1338677"/>
            <a:ext cx="2718286" cy="507831"/>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Apstrādes rūpniecības nozarē apmācīti </a:t>
            </a:r>
            <a:r>
              <a:rPr lang="lv-LV" sz="900" b="1" dirty="0">
                <a:solidFill>
                  <a:prstClr val="black"/>
                </a:solidFill>
                <a:latin typeface="Verdana" panose="020B0604030504040204" pitchFamily="34" charset="0"/>
                <a:ea typeface="Verdana" panose="020B0604030504040204" pitchFamily="34" charset="0"/>
                <a:cs typeface="Verdana" panose="020B0604030504040204" pitchFamily="34" charset="0"/>
              </a:rPr>
              <a:t>11</a:t>
            </a:r>
            <a:r>
              <a:rPr kumimoji="0" lang="lv-LV" sz="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(4752) no uzņēmumos nodarbināto skaita 2016.gadā</a:t>
            </a:r>
          </a:p>
        </p:txBody>
      </p:sp>
      <p:sp>
        <p:nvSpPr>
          <p:cNvPr id="8" name="TextBox 7">
            <a:extLst>
              <a:ext uri="{FF2B5EF4-FFF2-40B4-BE49-F238E27FC236}">
                <a16:creationId xmlns:a16="http://schemas.microsoft.com/office/drawing/2014/main" xmlns="" id="{51F59089-2C84-43A1-AEA5-ED49E5D70A17}"/>
              </a:ext>
            </a:extLst>
          </p:cNvPr>
          <p:cNvSpPr txBox="1"/>
          <p:nvPr/>
        </p:nvSpPr>
        <p:spPr>
          <a:xfrm>
            <a:off x="6438898" y="1802959"/>
            <a:ext cx="2705100" cy="369332"/>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IKT nozarē apmācīti </a:t>
            </a:r>
            <a:r>
              <a:rPr lang="lv-LV" sz="900" b="1" dirty="0">
                <a:solidFill>
                  <a:prstClr val="black"/>
                </a:solidFill>
                <a:latin typeface="Verdana" panose="020B0604030504040204" pitchFamily="34" charset="0"/>
                <a:ea typeface="Verdana" panose="020B0604030504040204" pitchFamily="34" charset="0"/>
                <a:cs typeface="Verdana" panose="020B0604030504040204" pitchFamily="34" charset="0"/>
              </a:rPr>
              <a:t>9</a:t>
            </a:r>
            <a:r>
              <a:rPr kumimoji="0" lang="lv-LV" sz="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r>
              <a:rPr lang="lv-LV" sz="9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(1035) no uzņēmumos nodarbināto skaita 2016.gadā</a:t>
            </a:r>
          </a:p>
        </p:txBody>
      </p:sp>
      <p:sp>
        <p:nvSpPr>
          <p:cNvPr id="9" name="TextBox 8">
            <a:extLst>
              <a:ext uri="{FF2B5EF4-FFF2-40B4-BE49-F238E27FC236}">
                <a16:creationId xmlns:a16="http://schemas.microsoft.com/office/drawing/2014/main" xmlns="" id="{D2928F9E-53C1-4398-A496-E492CCCE5DC9}"/>
              </a:ext>
            </a:extLst>
          </p:cNvPr>
          <p:cNvSpPr txBox="1"/>
          <p:nvPr/>
        </p:nvSpPr>
        <p:spPr>
          <a:xfrm>
            <a:off x="6444761" y="2267241"/>
            <a:ext cx="2699237" cy="507831"/>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Izmitināšanas un ēdināšanas sektorā apmācīti </a:t>
            </a:r>
            <a:r>
              <a:rPr lang="lv-LV" sz="900" b="1" dirty="0">
                <a:solidFill>
                  <a:prstClr val="black"/>
                </a:solidFill>
                <a:latin typeface="Verdana" panose="020B0604030504040204" pitchFamily="34" charset="0"/>
                <a:ea typeface="Verdana" panose="020B0604030504040204" pitchFamily="34" charset="0"/>
                <a:cs typeface="Verdana" panose="020B0604030504040204" pitchFamily="34" charset="0"/>
              </a:rPr>
              <a:t>20</a:t>
            </a:r>
            <a:r>
              <a:rPr kumimoji="0" lang="lv-LV" sz="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t>
            </a: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(623) no uzņēmumos nodarbināto skaita 2016.gadā</a:t>
            </a:r>
          </a:p>
        </p:txBody>
      </p:sp>
      <p:sp>
        <p:nvSpPr>
          <p:cNvPr id="11" name="TextBox 10">
            <a:extLst>
              <a:ext uri="{FF2B5EF4-FFF2-40B4-BE49-F238E27FC236}">
                <a16:creationId xmlns:a16="http://schemas.microsoft.com/office/drawing/2014/main" xmlns="" id="{96A8F09E-5DCA-4836-B24E-8ED8DECC5D7F}"/>
              </a:ext>
            </a:extLst>
          </p:cNvPr>
          <p:cNvSpPr txBox="1"/>
          <p:nvPr/>
        </p:nvSpPr>
        <p:spPr>
          <a:xfrm>
            <a:off x="6318738" y="1069912"/>
            <a:ext cx="2464777" cy="261610"/>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1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Produktivitātes veicināšana</a:t>
            </a:r>
          </a:p>
        </p:txBody>
      </p:sp>
      <p:sp>
        <p:nvSpPr>
          <p:cNvPr id="12" name="TextBox 11">
            <a:extLst>
              <a:ext uri="{FF2B5EF4-FFF2-40B4-BE49-F238E27FC236}">
                <a16:creationId xmlns:a16="http://schemas.microsoft.com/office/drawing/2014/main" xmlns="" id="{A9728DDF-51C2-4EDC-B850-046EB32BAEDB}"/>
              </a:ext>
            </a:extLst>
          </p:cNvPr>
          <p:cNvSpPr txBox="1"/>
          <p:nvPr/>
        </p:nvSpPr>
        <p:spPr>
          <a:xfrm>
            <a:off x="6364896" y="2867783"/>
            <a:ext cx="2567354" cy="261610"/>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1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Konkurētspējas palielināšana</a:t>
            </a:r>
          </a:p>
        </p:txBody>
      </p:sp>
      <p:sp>
        <p:nvSpPr>
          <p:cNvPr id="13" name="TextBox 12">
            <a:extLst>
              <a:ext uri="{FF2B5EF4-FFF2-40B4-BE49-F238E27FC236}">
                <a16:creationId xmlns:a16="http://schemas.microsoft.com/office/drawing/2014/main" xmlns="" id="{432A596A-32F1-4D1D-A499-5FAD712306D1}"/>
              </a:ext>
            </a:extLst>
          </p:cNvPr>
          <p:cNvSpPr txBox="1"/>
          <p:nvPr/>
        </p:nvSpPr>
        <p:spPr>
          <a:xfrm>
            <a:off x="6397869" y="4649311"/>
            <a:ext cx="2413488" cy="430887"/>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1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Specifisku zināšanu STEM jomā pilnveide </a:t>
            </a:r>
          </a:p>
        </p:txBody>
      </p:sp>
      <p:sp>
        <p:nvSpPr>
          <p:cNvPr id="14" name="TextBox 13">
            <a:extLst>
              <a:ext uri="{FF2B5EF4-FFF2-40B4-BE49-F238E27FC236}">
                <a16:creationId xmlns:a16="http://schemas.microsoft.com/office/drawing/2014/main" xmlns="" id="{AB5469E9-D3E4-4FA6-9E24-E2E199F4F86A}"/>
              </a:ext>
            </a:extLst>
          </p:cNvPr>
          <p:cNvSpPr txBox="1"/>
          <p:nvPr/>
        </p:nvSpPr>
        <p:spPr>
          <a:xfrm>
            <a:off x="6479928" y="5099641"/>
            <a:ext cx="2664072" cy="1615827"/>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Kvalitātes risku vadība farmācijā; Kvalificētu metinātāju apmācība un atestācija ražošanas efektivitātes uzlabošanai; </a:t>
            </a: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Oracle tehnoloģiju programmēšana/uzturēšana, IT infrastruktūras pārvaldība/drošība; Pasīvo ēku projektēšana; </a:t>
            </a:r>
          </a:p>
          <a:p>
            <a:pPr lvl="0" algn="just"/>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Ražošanas un pakalpojumu procesu inovāciju </a:t>
            </a:r>
            <a:r>
              <a:rPr lang="lv-LV" sz="900" dirty="0">
                <a:solidFill>
                  <a:prstClr val="black"/>
                </a:solidFill>
                <a:latin typeface="Verdana" panose="020B0604030504040204" pitchFamily="34" charset="0"/>
                <a:ea typeface="Verdana" panose="020B0604030504040204" pitchFamily="34" charset="0"/>
                <a:cs typeface="Verdana" panose="020B0604030504040204" pitchFamily="34" charset="0"/>
              </a:rPr>
              <a:t>vadība; </a:t>
            </a:r>
          </a:p>
          <a:p>
            <a:pPr lvl="0" algn="just"/>
            <a:r>
              <a:rPr lang="lv-LV" sz="900" dirty="0">
                <a:solidFill>
                  <a:prstClr val="black"/>
                </a:solidFill>
                <a:latin typeface="Verdana" panose="020B0604030504040204" pitchFamily="34" charset="0"/>
                <a:ea typeface="Verdana" panose="020B0604030504040204" pitchFamily="34" charset="0"/>
                <a:cs typeface="Verdana" panose="020B0604030504040204" pitchFamily="34" charset="0"/>
              </a:rPr>
              <a:t>Nano un biotehnoloģiju izmantošana</a:t>
            </a:r>
            <a:endPar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TextBox 3">
            <a:extLst>
              <a:ext uri="{FF2B5EF4-FFF2-40B4-BE49-F238E27FC236}">
                <a16:creationId xmlns:a16="http://schemas.microsoft.com/office/drawing/2014/main" xmlns="" id="{D1329F96-FFA6-435B-A1C3-D8A5E5C39E34}"/>
              </a:ext>
            </a:extLst>
          </p:cNvPr>
          <p:cNvSpPr txBox="1"/>
          <p:nvPr/>
        </p:nvSpPr>
        <p:spPr>
          <a:xfrm>
            <a:off x="6479928" y="3746037"/>
            <a:ext cx="2664070" cy="784830"/>
          </a:xfrm>
          <a:prstGeom prst="rect">
            <a:avLst/>
          </a:prstGeom>
          <a:noFill/>
        </p:spPr>
        <p:txBody>
          <a:bodyPr wrap="square" rtlCol="0">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Apmācīto uzņēmumu ekonomiskās aktivitātes vieta: </a:t>
            </a: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9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Rīga 50%, Vidzeme 13%, Kurzeme 12%, Pierīga 10%, Latgale 9%, Zemgale 7%</a:t>
            </a:r>
          </a:p>
        </p:txBody>
      </p:sp>
    </p:spTree>
    <p:extLst>
      <p:ext uri="{BB962C8B-B14F-4D97-AF65-F5344CB8AC3E}">
        <p14:creationId xmlns:p14="http://schemas.microsoft.com/office/powerpoint/2010/main" val="906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0000">
              <a:schemeClr val="tx2">
                <a:lumMod val="20000"/>
                <a:lumOff val="80000"/>
              </a:schemeClr>
            </a:gs>
          </a:gsLst>
          <a:lin ang="5400000" scaled="1"/>
        </a:gradFill>
        <a:effectLst/>
      </p:bgPr>
    </p:bg>
    <p:spTree>
      <p:nvGrpSpPr>
        <p:cNvPr id="1" name=""/>
        <p:cNvGrpSpPr/>
        <p:nvPr/>
      </p:nvGrpSpPr>
      <p:grpSpPr>
        <a:xfrm>
          <a:off x="0" y="0"/>
          <a:ext cx="0" cy="0"/>
          <a:chOff x="0" y="0"/>
          <a:chExt cx="0" cy="0"/>
        </a:xfrm>
      </p:grpSpPr>
      <p:grpSp>
        <p:nvGrpSpPr>
          <p:cNvPr id="31746" name="Group 126">
            <a:extLst>
              <a:ext uri="{FF2B5EF4-FFF2-40B4-BE49-F238E27FC236}">
                <a16:creationId xmlns:a16="http://schemas.microsoft.com/office/drawing/2014/main" xmlns="" id="{1614EB7F-7BBE-4B47-89C6-56D39C7E1C9F}"/>
              </a:ext>
            </a:extLst>
          </p:cNvPr>
          <p:cNvGrpSpPr>
            <a:grpSpLocks/>
          </p:cNvGrpSpPr>
          <p:nvPr/>
        </p:nvGrpSpPr>
        <p:grpSpPr bwMode="auto">
          <a:xfrm>
            <a:off x="799411" y="1654912"/>
            <a:ext cx="5166414" cy="3617754"/>
            <a:chOff x="815931" y="1658860"/>
            <a:chExt cx="5165284" cy="3618248"/>
          </a:xfrm>
        </p:grpSpPr>
        <p:sp>
          <p:nvSpPr>
            <p:cNvPr id="17" name="Oval 16">
              <a:extLst>
                <a:ext uri="{FF2B5EF4-FFF2-40B4-BE49-F238E27FC236}">
                  <a16:creationId xmlns:a16="http://schemas.microsoft.com/office/drawing/2014/main" xmlns="" id="{2C5449F3-8205-4D44-B57E-C891D4718958}"/>
                </a:ext>
              </a:extLst>
            </p:cNvPr>
            <p:cNvSpPr/>
            <p:nvPr/>
          </p:nvSpPr>
          <p:spPr>
            <a:xfrm>
              <a:off x="5447931" y="2454306"/>
              <a:ext cx="509477" cy="500131"/>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8" name="Oval 17">
              <a:extLst>
                <a:ext uri="{FF2B5EF4-FFF2-40B4-BE49-F238E27FC236}">
                  <a16:creationId xmlns:a16="http://schemas.microsoft.com/office/drawing/2014/main" xmlns="" id="{8D132D4F-9959-4FD8-B396-23EC371597C1}"/>
                </a:ext>
              </a:extLst>
            </p:cNvPr>
            <p:cNvSpPr/>
            <p:nvPr/>
          </p:nvSpPr>
          <p:spPr>
            <a:xfrm>
              <a:off x="5332070" y="3792751"/>
              <a:ext cx="649145" cy="596982"/>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0" name="Oval 19">
              <a:extLst>
                <a:ext uri="{FF2B5EF4-FFF2-40B4-BE49-F238E27FC236}">
                  <a16:creationId xmlns:a16="http://schemas.microsoft.com/office/drawing/2014/main" xmlns="" id="{ACF30F93-E59E-4572-AC79-565C2A559845}"/>
                </a:ext>
              </a:extLst>
            </p:cNvPr>
            <p:cNvSpPr/>
            <p:nvPr/>
          </p:nvSpPr>
          <p:spPr>
            <a:xfrm>
              <a:off x="1576637" y="4030572"/>
              <a:ext cx="460274" cy="408044"/>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1" name="Oval 20">
              <a:extLst>
                <a:ext uri="{FF2B5EF4-FFF2-40B4-BE49-F238E27FC236}">
                  <a16:creationId xmlns:a16="http://schemas.microsoft.com/office/drawing/2014/main" xmlns="" id="{4396A170-1064-48EB-8E4E-5BBB1D329ED2}"/>
                </a:ext>
              </a:extLst>
            </p:cNvPr>
            <p:cNvSpPr/>
            <p:nvPr/>
          </p:nvSpPr>
          <p:spPr>
            <a:xfrm>
              <a:off x="2764057" y="1658860"/>
              <a:ext cx="460274" cy="490604"/>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2" name="Oval 21">
              <a:extLst>
                <a:ext uri="{FF2B5EF4-FFF2-40B4-BE49-F238E27FC236}">
                  <a16:creationId xmlns:a16="http://schemas.microsoft.com/office/drawing/2014/main" xmlns="" id="{5BBBE7DE-BA5A-4C2C-A132-4591E719B000}"/>
                </a:ext>
              </a:extLst>
            </p:cNvPr>
            <p:cNvSpPr/>
            <p:nvPr/>
          </p:nvSpPr>
          <p:spPr>
            <a:xfrm>
              <a:off x="815931" y="4762688"/>
              <a:ext cx="530109" cy="514420"/>
            </a:xfrm>
            <a:prstGeom prst="ellipse">
              <a:avLst/>
            </a:prstGeom>
            <a:solidFill>
              <a:srgbClr val="FACD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cxnSp>
          <p:nvCxnSpPr>
            <p:cNvPr id="26" name="Straight Connector 25">
              <a:extLst>
                <a:ext uri="{FF2B5EF4-FFF2-40B4-BE49-F238E27FC236}">
                  <a16:creationId xmlns:a16="http://schemas.microsoft.com/office/drawing/2014/main" xmlns="" id="{7EECC977-84DE-42A9-A151-316575C71B24}"/>
                </a:ext>
              </a:extLst>
            </p:cNvPr>
            <p:cNvCxnSpPr>
              <a:cxnSpLocks/>
              <a:endCxn id="17" idx="2"/>
            </p:cNvCxnSpPr>
            <p:nvPr/>
          </p:nvCxnSpPr>
          <p:spPr>
            <a:xfrm>
              <a:off x="3137037" y="2048381"/>
              <a:ext cx="2310894" cy="655991"/>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9" name="Straight Connector 28">
              <a:extLst>
                <a:ext uri="{FF2B5EF4-FFF2-40B4-BE49-F238E27FC236}">
                  <a16:creationId xmlns:a16="http://schemas.microsoft.com/office/drawing/2014/main" xmlns="" id="{03516ADA-F577-4274-8B79-E9EE80FD6706}"/>
                </a:ext>
              </a:extLst>
            </p:cNvPr>
            <p:cNvCxnSpPr>
              <a:cxnSpLocks/>
            </p:cNvCxnSpPr>
            <p:nvPr/>
          </p:nvCxnSpPr>
          <p:spPr>
            <a:xfrm flipH="1">
              <a:off x="1854557" y="2149464"/>
              <a:ext cx="1117476" cy="1881077"/>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34" name="Straight Connector 33">
              <a:extLst>
                <a:ext uri="{FF2B5EF4-FFF2-40B4-BE49-F238E27FC236}">
                  <a16:creationId xmlns:a16="http://schemas.microsoft.com/office/drawing/2014/main" xmlns="" id="{A81E7639-AB05-43ED-A607-32445494AB6D}"/>
                </a:ext>
              </a:extLst>
            </p:cNvPr>
            <p:cNvCxnSpPr>
              <a:cxnSpLocks/>
              <a:stCxn id="20" idx="4"/>
            </p:cNvCxnSpPr>
            <p:nvPr/>
          </p:nvCxnSpPr>
          <p:spPr>
            <a:xfrm flipH="1">
              <a:off x="1806774" y="4438615"/>
              <a:ext cx="1" cy="20670"/>
            </a:xfrm>
            <a:prstGeom prst="line">
              <a:avLst/>
            </a:prstGeom>
            <a:solidFill>
              <a:srgbClr val="FACD50"/>
            </a:solidFill>
            <a:ln w="57150">
              <a:solidFill>
                <a:srgbClr val="FACD50">
                  <a:alpha val="40000"/>
                </a:srgb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36CC3C42-0EEE-40BE-94EE-381B00300BB6}"/>
                </a:ext>
              </a:extLst>
            </p:cNvPr>
            <p:cNvCxnSpPr>
              <a:cxnSpLocks/>
              <a:stCxn id="22" idx="6"/>
            </p:cNvCxnSpPr>
            <p:nvPr/>
          </p:nvCxnSpPr>
          <p:spPr>
            <a:xfrm flipV="1">
              <a:off x="1346040" y="2942247"/>
              <a:ext cx="3986030" cy="2077651"/>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38" name="Straight Connector 37">
              <a:extLst>
                <a:ext uri="{FF2B5EF4-FFF2-40B4-BE49-F238E27FC236}">
                  <a16:creationId xmlns:a16="http://schemas.microsoft.com/office/drawing/2014/main" xmlns="" id="{399842F4-3354-4C95-B585-C864BD54ACBB}"/>
                </a:ext>
              </a:extLst>
            </p:cNvPr>
            <p:cNvCxnSpPr>
              <a:cxnSpLocks/>
            </p:cNvCxnSpPr>
            <p:nvPr/>
          </p:nvCxnSpPr>
          <p:spPr>
            <a:xfrm flipV="1">
              <a:off x="1935875" y="2866176"/>
              <a:ext cx="3557256" cy="1196630"/>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44" name="Straight Connector 43">
              <a:extLst>
                <a:ext uri="{FF2B5EF4-FFF2-40B4-BE49-F238E27FC236}">
                  <a16:creationId xmlns:a16="http://schemas.microsoft.com/office/drawing/2014/main" xmlns="" id="{BE7FCEC7-DEAA-436C-B44A-D4BDBF7F3C9D}"/>
                </a:ext>
              </a:extLst>
            </p:cNvPr>
            <p:cNvCxnSpPr>
              <a:stCxn id="17" idx="4"/>
              <a:endCxn id="18" idx="0"/>
            </p:cNvCxnSpPr>
            <p:nvPr/>
          </p:nvCxnSpPr>
          <p:spPr>
            <a:xfrm flipH="1">
              <a:off x="5657435" y="2954437"/>
              <a:ext cx="46028" cy="838314"/>
            </a:xfrm>
            <a:prstGeom prst="line">
              <a:avLst/>
            </a:prstGeom>
            <a:ln/>
          </p:spPr>
          <p:style>
            <a:lnRef idx="1">
              <a:schemeClr val="accent5"/>
            </a:lnRef>
            <a:fillRef idx="0">
              <a:schemeClr val="accent5"/>
            </a:fillRef>
            <a:effectRef idx="0">
              <a:schemeClr val="accent5"/>
            </a:effectRef>
            <a:fontRef idx="minor">
              <a:schemeClr val="tx1"/>
            </a:fontRef>
          </p:style>
        </p:cxnSp>
      </p:grpSp>
      <p:sp>
        <p:nvSpPr>
          <p:cNvPr id="31748" name="Rectangle 6">
            <a:extLst>
              <a:ext uri="{FF2B5EF4-FFF2-40B4-BE49-F238E27FC236}">
                <a16:creationId xmlns:a16="http://schemas.microsoft.com/office/drawing/2014/main" xmlns="" id="{B63B935E-6751-463E-8D8A-5CF56B046B96}"/>
              </a:ext>
            </a:extLst>
          </p:cNvPr>
          <p:cNvSpPr>
            <a:spLocks noChangeArrowheads="1"/>
          </p:cNvSpPr>
          <p:nvPr/>
        </p:nvSpPr>
        <p:spPr bwMode="auto">
          <a:xfrm>
            <a:off x="2231384" y="608582"/>
            <a:ext cx="55365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20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rPr>
              <a:t>1.2.2.3. pasākumā sasniegtais </a:t>
            </a:r>
          </a:p>
        </p:txBody>
      </p:sp>
      <p:sp>
        <p:nvSpPr>
          <p:cNvPr id="31749" name="TextBox 7">
            <a:extLst>
              <a:ext uri="{FF2B5EF4-FFF2-40B4-BE49-F238E27FC236}">
                <a16:creationId xmlns:a16="http://schemas.microsoft.com/office/drawing/2014/main" xmlns="" id="{67B084CD-D1BA-40A6-877B-B9F3C867C609}"/>
              </a:ext>
            </a:extLst>
          </p:cNvPr>
          <p:cNvSpPr txBox="1">
            <a:spLocks noChangeArrowheads="1"/>
          </p:cNvSpPr>
          <p:nvPr/>
        </p:nvSpPr>
        <p:spPr bwMode="auto">
          <a:xfrm>
            <a:off x="1560285" y="1714017"/>
            <a:ext cx="267403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Noslēgti  </a:t>
            </a:r>
            <a:r>
              <a:rPr lang="lv-LV" altLang="lv-LV" sz="1600" b="1" dirty="0">
                <a:solidFill>
                  <a:srgbClr val="009999"/>
                </a:solidFill>
                <a:latin typeface="Verdana" panose="020B0604030504040204" pitchFamily="34" charset="0"/>
                <a:ea typeface="Verdana" panose="020B0604030504040204" pitchFamily="34" charset="0"/>
                <a:cs typeface="Verdana" panose="020B0604030504040204" pitchFamily="34" charset="0"/>
              </a:rPr>
              <a:t>3</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līgumi </a:t>
            </a:r>
          </a:p>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lang="lv-LV" altLang="lv-LV" sz="1500" b="1" dirty="0">
                <a:solidFill>
                  <a:srgbClr val="008080"/>
                </a:solidFill>
                <a:latin typeface="Verdana" panose="020B0604030504040204" pitchFamily="34" charset="0"/>
                <a:ea typeface="Verdana" panose="020B0604030504040204" pitchFamily="34" charset="0"/>
                <a:cs typeface="Verdana" panose="020B0604030504040204" pitchFamily="34" charset="0"/>
              </a:rPr>
              <a:t>1</a:t>
            </a:r>
            <a:r>
              <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Inovācijas (LTRK)</a:t>
            </a:r>
            <a:endPar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en-US" altLang="lv-LV" sz="15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rPr>
              <a:t>1</a:t>
            </a:r>
            <a:r>
              <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IKT (LIKTA)</a:t>
            </a:r>
            <a:endParaRPr kumimoji="0" lang="en-US"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r>
              <a:rPr kumimoji="0" lang="en-US" altLang="lv-LV" sz="1500" b="1" i="0" u="none" strike="noStrike" kern="1200" cap="none" spc="0" normalizeH="0" baseline="0" noProof="0" dirty="0">
                <a:ln>
                  <a:noFill/>
                </a:ln>
                <a:solidFill>
                  <a:srgbClr val="008080"/>
                </a:solidFill>
                <a:effectLst/>
                <a:uLnTx/>
                <a:uFillTx/>
                <a:latin typeface="Verdana" panose="020B0604030504040204" pitchFamily="34" charset="0"/>
                <a:ea typeface="Verdana" panose="020B0604030504040204" pitchFamily="34" charset="0"/>
                <a:cs typeface="Verdana" panose="020B0604030504040204" pitchFamily="34" charset="0"/>
              </a:rPr>
              <a:t>1</a:t>
            </a:r>
            <a:r>
              <a:rPr kumimoji="0" lang="lv-LV" altLang="lv-LV" sz="1500" b="0" i="0" u="none" strike="noStrike" kern="1200" cap="none" spc="0" normalizeH="0" baseline="0" noProof="0" dirty="0">
                <a:ln>
                  <a:noFill/>
                </a:ln>
                <a:solidFill>
                  <a:srgbClr val="15996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Investori</a:t>
            </a:r>
            <a:r>
              <a:rPr lang="lv-LV" altLang="lv-LV" sz="15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kumimoji="0" lang="lv-LV" altLang="lv-LV"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(LIAA)</a:t>
            </a:r>
          </a:p>
        </p:txBody>
      </p:sp>
      <p:sp>
        <p:nvSpPr>
          <p:cNvPr id="31751" name="TextBox 9">
            <a:extLst>
              <a:ext uri="{FF2B5EF4-FFF2-40B4-BE49-F238E27FC236}">
                <a16:creationId xmlns:a16="http://schemas.microsoft.com/office/drawing/2014/main" xmlns="" id="{365F61CF-EF9D-44AA-8900-F2AFEF559FB4}"/>
              </a:ext>
            </a:extLst>
          </p:cNvPr>
          <p:cNvSpPr txBox="1">
            <a:spLocks noChangeArrowheads="1"/>
          </p:cNvSpPr>
          <p:nvPr/>
        </p:nvSpPr>
        <p:spPr bwMode="auto">
          <a:xfrm>
            <a:off x="5260464" y="2543175"/>
            <a:ext cx="3086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384</a:t>
            </a:r>
            <a:r>
              <a:rPr kumimoji="0" lang="en-US" altLang="lv-LV"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A</a:t>
            </a:r>
            <a:r>
              <a:rPr kumimoji="0" lang="lv-LV" altLang="lv-LV"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pmācīti</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komersanti</a:t>
            </a:r>
          </a:p>
        </p:txBody>
      </p:sp>
      <p:sp>
        <p:nvSpPr>
          <p:cNvPr id="31752" name="TextBox 10">
            <a:extLst>
              <a:ext uri="{FF2B5EF4-FFF2-40B4-BE49-F238E27FC236}">
                <a16:creationId xmlns:a16="http://schemas.microsoft.com/office/drawing/2014/main" xmlns="" id="{EF591E03-5F46-419A-BA5B-EE46F01F62F6}"/>
              </a:ext>
            </a:extLst>
          </p:cNvPr>
          <p:cNvSpPr txBox="1">
            <a:spLocks noChangeArrowheads="1"/>
          </p:cNvSpPr>
          <p:nvPr/>
        </p:nvSpPr>
        <p:spPr bwMode="auto">
          <a:xfrm>
            <a:off x="1350193" y="4034158"/>
            <a:ext cx="38613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0,46</a:t>
            </a:r>
            <a:r>
              <a:rPr kumimoji="0" lang="en-US" altLang="lv-LV" sz="18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kumimoji="0" lang="lv-LV" altLang="lv-LV" sz="18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 </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ERAF </a:t>
            </a: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investīciju ieguldījums</a:t>
            </a:r>
            <a:endParaRPr kumimoji="0" lang="en-US"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1753" name="TextBox 11">
            <a:extLst>
              <a:ext uri="{FF2B5EF4-FFF2-40B4-BE49-F238E27FC236}">
                <a16:creationId xmlns:a16="http://schemas.microsoft.com/office/drawing/2014/main" xmlns="" id="{A62AF075-7527-43D5-9F4D-333F41CE42F2}"/>
              </a:ext>
            </a:extLst>
          </p:cNvPr>
          <p:cNvSpPr txBox="1">
            <a:spLocks noChangeArrowheads="1"/>
          </p:cNvSpPr>
          <p:nvPr/>
        </p:nvSpPr>
        <p:spPr bwMode="auto">
          <a:xfrm>
            <a:off x="5224395" y="3900488"/>
            <a:ext cx="315823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800" b="1" dirty="0">
                <a:solidFill>
                  <a:srgbClr val="009999"/>
                </a:solidFill>
                <a:latin typeface="Verdana" panose="020B0604030504040204" pitchFamily="34" charset="0"/>
                <a:ea typeface="Verdana" panose="020B0604030504040204" pitchFamily="34" charset="0"/>
                <a:cs typeface="Verdana" panose="020B0604030504040204" pitchFamily="34" charset="0"/>
              </a:rPr>
              <a:t>1319</a:t>
            </a:r>
            <a:r>
              <a:rPr kumimoji="0" lang="lv-LV" altLang="lv-LV" sz="1800" b="0" i="0" u="none" strike="noStrike" kern="1200" cap="none" spc="0" normalizeH="0" baseline="0" noProof="0" dirty="0">
                <a:ln>
                  <a:noFill/>
                </a:ln>
                <a:solidFill>
                  <a:srgbClr val="009999"/>
                </a:solidFill>
                <a:effectLst/>
                <a:uLnTx/>
                <a:uFillTx/>
                <a:latin typeface="Arial" panose="020B0604020202020204" pitchFamily="34" charset="0"/>
                <a:ea typeface="+mn-ea"/>
                <a:cs typeface="Arial" panose="020B0604020202020204" pitchFamily="34" charset="0"/>
              </a:rPr>
              <a:t> </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Apmācīti nodarbinātie</a:t>
            </a:r>
          </a:p>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1754" name="TextBox 12">
            <a:extLst>
              <a:ext uri="{FF2B5EF4-FFF2-40B4-BE49-F238E27FC236}">
                <a16:creationId xmlns:a16="http://schemas.microsoft.com/office/drawing/2014/main" xmlns="" id="{25B1F4F3-1691-42DD-B1C9-7249EC0D9A35}"/>
              </a:ext>
            </a:extLst>
          </p:cNvPr>
          <p:cNvSpPr txBox="1">
            <a:spLocks noChangeArrowheads="1"/>
          </p:cNvSpPr>
          <p:nvPr/>
        </p:nvSpPr>
        <p:spPr bwMode="auto">
          <a:xfrm>
            <a:off x="716446" y="4846981"/>
            <a:ext cx="302907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800" b="1" i="0" u="none" strike="noStrike" kern="1200" cap="none" spc="0" normalizeH="0" baseline="0" noProof="0" dirty="0">
                <a:ln>
                  <a:noFill/>
                </a:ln>
                <a:solidFill>
                  <a:srgbClr val="009999"/>
                </a:solidFill>
                <a:effectLst/>
                <a:uLnTx/>
                <a:uFillTx/>
                <a:latin typeface="Verdana" panose="020B0604030504040204" pitchFamily="34" charset="0"/>
                <a:ea typeface="Verdana" panose="020B0604030504040204" pitchFamily="34" charset="0"/>
                <a:cs typeface="Verdana" panose="020B0604030504040204" pitchFamily="34" charset="0"/>
              </a:rPr>
              <a:t>0,22</a:t>
            </a:r>
            <a:r>
              <a:rPr kumimoji="0" lang="lv-LV" altLang="lv-LV" sz="2000" b="1" i="0" u="none" strike="noStrike" kern="1200" cap="none" spc="0" normalizeH="0" baseline="0" noProof="0" dirty="0">
                <a:ln>
                  <a:noFill/>
                </a:ln>
                <a:solidFill>
                  <a:srgbClr val="159960"/>
                </a:solidFill>
                <a:effectLst/>
                <a:uLnTx/>
                <a:uFillTx/>
                <a:latin typeface="Arial" panose="020B0604020202020204" pitchFamily="34" charset="0"/>
                <a:ea typeface="+mn-ea"/>
                <a:cs typeface="Arial" panose="020B0604020202020204" pitchFamily="34" charset="0"/>
              </a:rPr>
              <a:t>  </a:t>
            </a:r>
            <a:r>
              <a:rPr lang="lv-LV" altLang="lv-LV" sz="1600" dirty="0">
                <a:solidFill>
                  <a:prstClr val="black"/>
                </a:solidFill>
                <a:latin typeface="Verdana" panose="020B0604030504040204" pitchFamily="34" charset="0"/>
                <a:ea typeface="Verdana" panose="020B0604030504040204" pitchFamily="34" charset="0"/>
                <a:cs typeface="Verdana" panose="020B0604030504040204" pitchFamily="34" charset="0"/>
              </a:rPr>
              <a:t>P</a:t>
            </a:r>
            <a:r>
              <a:rPr kumimoji="0" lang="lv-LV" altLang="lv-LV" sz="16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rivātais</a:t>
            </a:r>
            <a:r>
              <a:rPr kumimoji="0" lang="lv-LV"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ieguldījums</a:t>
            </a:r>
            <a:endParaRPr kumimoji="0" lang="en-US" altLang="lv-LV" sz="1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 name="Plus Sign 1">
            <a:extLst>
              <a:ext uri="{FF2B5EF4-FFF2-40B4-BE49-F238E27FC236}">
                <a16:creationId xmlns:a16="http://schemas.microsoft.com/office/drawing/2014/main" xmlns="" id="{5EF1C5DC-61ED-4BE5-A7F2-E732E3DCA76A}"/>
              </a:ext>
            </a:extLst>
          </p:cNvPr>
          <p:cNvSpPr/>
          <p:nvPr/>
        </p:nvSpPr>
        <p:spPr>
          <a:xfrm>
            <a:off x="1146411" y="4355918"/>
            <a:ext cx="407565" cy="372067"/>
          </a:xfrm>
          <a:prstGeom prst="mathPlus">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0" name="Rectangle 2">
            <a:extLst>
              <a:ext uri="{FF2B5EF4-FFF2-40B4-BE49-F238E27FC236}">
                <a16:creationId xmlns:a16="http://schemas.microsoft.com/office/drawing/2014/main" xmlns="" id="{20593CF6-0DDE-49CF-B23C-398A340185C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xmlns="" id="{9C6E662F-86B1-4140-9BFE-86D6FECFA31D}"/>
              </a:ext>
            </a:extLst>
          </p:cNvPr>
          <p:cNvGraphicFramePr>
            <a:graphicFrameLocks noGrp="1"/>
          </p:cNvGraphicFramePr>
          <p:nvPr>
            <p:extLst>
              <p:ext uri="{D42A27DB-BD31-4B8C-83A1-F6EECF244321}">
                <p14:modId xmlns:p14="http://schemas.microsoft.com/office/powerpoint/2010/main" val="516651472"/>
              </p:ext>
            </p:extLst>
          </p:nvPr>
        </p:nvGraphicFramePr>
        <p:xfrm>
          <a:off x="5301761" y="4830265"/>
          <a:ext cx="3842239" cy="1955800"/>
        </p:xfrm>
        <a:graphic>
          <a:graphicData uri="http://schemas.openxmlformats.org/drawingml/2006/table">
            <a:tbl>
              <a:tblPr firstRow="1" bandRow="1">
                <a:tableStyleId>{5C22544A-7EE6-4342-B048-85BDC9FD1C3A}</a:tableStyleId>
              </a:tblPr>
              <a:tblGrid>
                <a:gridCol w="1380392">
                  <a:extLst>
                    <a:ext uri="{9D8B030D-6E8A-4147-A177-3AD203B41FA5}">
                      <a16:colId xmlns:a16="http://schemas.microsoft.com/office/drawing/2014/main" xmlns="" val="1320711495"/>
                    </a:ext>
                  </a:extLst>
                </a:gridCol>
                <a:gridCol w="571500">
                  <a:extLst>
                    <a:ext uri="{9D8B030D-6E8A-4147-A177-3AD203B41FA5}">
                      <a16:colId xmlns:a16="http://schemas.microsoft.com/office/drawing/2014/main" xmlns="" val="2526905319"/>
                    </a:ext>
                  </a:extLst>
                </a:gridCol>
                <a:gridCol w="650631">
                  <a:extLst>
                    <a:ext uri="{9D8B030D-6E8A-4147-A177-3AD203B41FA5}">
                      <a16:colId xmlns:a16="http://schemas.microsoft.com/office/drawing/2014/main" xmlns="" val="3799272488"/>
                    </a:ext>
                  </a:extLst>
                </a:gridCol>
                <a:gridCol w="1239716">
                  <a:extLst>
                    <a:ext uri="{9D8B030D-6E8A-4147-A177-3AD203B41FA5}">
                      <a16:colId xmlns:a16="http://schemas.microsoft.com/office/drawing/2014/main" xmlns="" val="4039969700"/>
                    </a:ext>
                  </a:extLst>
                </a:gridCol>
              </a:tblGrid>
              <a:tr h="370840">
                <a:tc>
                  <a:txBody>
                    <a:bodyPr/>
                    <a:lstStyle/>
                    <a:p>
                      <a:pPr algn="ctr"/>
                      <a:r>
                        <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rPr>
                        <a:t>Gala labuma guvēji</a:t>
                      </a:r>
                    </a:p>
                  </a:txBody>
                  <a:tcPr/>
                </a:tc>
                <a:tc>
                  <a:txBody>
                    <a:bodyPr/>
                    <a:lstStyle/>
                    <a:p>
                      <a:pPr algn="ctr"/>
                      <a:r>
                        <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rPr>
                        <a:t>LTRK</a:t>
                      </a:r>
                    </a:p>
                  </a:txBody>
                  <a:tcPr/>
                </a:tc>
                <a:tc>
                  <a:txBody>
                    <a:bodyPr/>
                    <a:lstStyle/>
                    <a:p>
                      <a:pPr algn="ctr"/>
                      <a:r>
                        <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rPr>
                        <a:t>LIKTA</a:t>
                      </a:r>
                    </a:p>
                  </a:txBody>
                  <a:tcPr/>
                </a:tc>
                <a:tc>
                  <a:txBody>
                    <a:bodyPr/>
                    <a:lstStyle/>
                    <a:p>
                      <a:pPr algn="ctr"/>
                      <a:r>
                        <a:rPr lang="lv-LV" sz="1000" b="1" dirty="0">
                          <a:solidFill>
                            <a:schemeClr val="tx1"/>
                          </a:solidFill>
                          <a:latin typeface="Verdana" panose="020B0604030504040204" pitchFamily="34" charset="0"/>
                          <a:ea typeface="Verdana" panose="020B0604030504040204" pitchFamily="34" charset="0"/>
                          <a:cs typeface="Verdana" panose="020B0604030504040204" pitchFamily="34" charset="0"/>
                        </a:rPr>
                        <a:t>LIAA</a:t>
                      </a:r>
                    </a:p>
                  </a:txBody>
                  <a:tcPr/>
                </a:tc>
                <a:extLst>
                  <a:ext uri="{0D108BD9-81ED-4DB2-BD59-A6C34878D82A}">
                    <a16:rowId xmlns:a16="http://schemas.microsoft.com/office/drawing/2014/main" xmlns="" val="1815062394"/>
                  </a:ext>
                </a:extLst>
              </a:tr>
              <a:tr h="242572">
                <a:tc>
                  <a:txBody>
                    <a:bodyPr/>
                    <a:lstStyle/>
                    <a:p>
                      <a:pPr algn="just"/>
                      <a:r>
                        <a:rPr lang="lv-LV" sz="1000" b="1" dirty="0" err="1">
                          <a:latin typeface="Verdana" panose="020B0604030504040204" pitchFamily="34" charset="0"/>
                          <a:ea typeface="Verdana" panose="020B0604030504040204" pitchFamily="34" charset="0"/>
                          <a:cs typeface="Verdana" panose="020B0604030504040204" pitchFamily="34" charset="0"/>
                        </a:rPr>
                        <a:t>pašnodarbinātie</a:t>
                      </a: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70%</a:t>
                      </a:r>
                    </a:p>
                  </a:txBody>
                  <a:tcPr/>
                </a:tc>
                <a:tc>
                  <a:txBody>
                    <a:bodyPr/>
                    <a:lstStyle/>
                    <a:p>
                      <a:pPr algn="ct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772169729"/>
                  </a:ext>
                </a:extLst>
              </a:tr>
              <a:tr h="370840">
                <a:tc>
                  <a:txBody>
                    <a:bodyPr/>
                    <a:lstStyle/>
                    <a:p>
                      <a:pPr algn="just"/>
                      <a:r>
                        <a:rPr lang="lv-LV" sz="1000" b="1" dirty="0">
                          <a:latin typeface="Verdana" panose="020B0604030504040204" pitchFamily="34" charset="0"/>
                          <a:ea typeface="Verdana" panose="020B0604030504040204" pitchFamily="34" charset="0"/>
                          <a:cs typeface="Verdana" panose="020B0604030504040204" pitchFamily="34" charset="0"/>
                        </a:rPr>
                        <a:t>sīkie (mikro) un mazie komersanti</a:t>
                      </a: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50%</a:t>
                      </a: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70%</a:t>
                      </a:r>
                    </a:p>
                  </a:txBody>
                  <a:tcPr/>
                </a:tc>
                <a:tc>
                  <a:txBody>
                    <a:bodyPr/>
                    <a:lstStyle/>
                    <a:p>
                      <a:pPr algn="ct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187312952"/>
                  </a:ext>
                </a:extLst>
              </a:tr>
              <a:tr h="370840">
                <a:tc>
                  <a:txBody>
                    <a:bodyPr/>
                    <a:lstStyle/>
                    <a:p>
                      <a:pPr algn="just"/>
                      <a:r>
                        <a:rPr lang="lv-LV" sz="1000" b="1" dirty="0">
                          <a:latin typeface="Verdana" panose="020B0604030504040204" pitchFamily="34" charset="0"/>
                          <a:ea typeface="Verdana" panose="020B0604030504040204" pitchFamily="34" charset="0"/>
                          <a:cs typeface="Verdana" panose="020B0604030504040204" pitchFamily="34" charset="0"/>
                        </a:rPr>
                        <a:t>vidējie komersanti</a:t>
                      </a: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40%</a:t>
                      </a:r>
                    </a:p>
                  </a:txBody>
                  <a:tcPr/>
                </a:tc>
                <a:tc>
                  <a:txBody>
                    <a:bodyPr/>
                    <a:lstStyle/>
                    <a:p>
                      <a:pPr algn="ct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60%</a:t>
                      </a:r>
                    </a:p>
                  </a:txBody>
                  <a:tcPr/>
                </a:tc>
                <a:extLst>
                  <a:ext uri="{0D108BD9-81ED-4DB2-BD59-A6C34878D82A}">
                    <a16:rowId xmlns:a16="http://schemas.microsoft.com/office/drawing/2014/main" xmlns="" val="4028361001"/>
                  </a:ext>
                </a:extLst>
              </a:tr>
              <a:tr h="370840">
                <a:tc>
                  <a:txBody>
                    <a:bodyPr/>
                    <a:lstStyle/>
                    <a:p>
                      <a:pPr algn="just"/>
                      <a:r>
                        <a:rPr lang="lv-LV" sz="1000" b="1" dirty="0">
                          <a:latin typeface="Verdana" panose="020B0604030504040204" pitchFamily="34" charset="0"/>
                          <a:ea typeface="Verdana" panose="020B0604030504040204" pitchFamily="34" charset="0"/>
                          <a:cs typeface="Verdana" panose="020B0604030504040204" pitchFamily="34" charset="0"/>
                        </a:rPr>
                        <a:t>lielie komersanti</a:t>
                      </a: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30%</a:t>
                      </a:r>
                    </a:p>
                  </a:txBody>
                  <a:tcPr/>
                </a:tc>
                <a:tc>
                  <a:txBody>
                    <a:bodyPr/>
                    <a:lstStyle/>
                    <a:p>
                      <a:pPr algn="ctr"/>
                      <a:endParaRPr lang="lv-LV"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lv-LV" sz="1000" b="1" dirty="0">
                          <a:latin typeface="Verdana" panose="020B0604030504040204" pitchFamily="34" charset="0"/>
                          <a:ea typeface="Verdana" panose="020B0604030504040204" pitchFamily="34" charset="0"/>
                          <a:cs typeface="Verdana" panose="020B0604030504040204" pitchFamily="34" charset="0"/>
                        </a:rPr>
                        <a:t>50%</a:t>
                      </a:r>
                    </a:p>
                  </a:txBody>
                  <a:tcPr/>
                </a:tc>
                <a:extLst>
                  <a:ext uri="{0D108BD9-81ED-4DB2-BD59-A6C34878D82A}">
                    <a16:rowId xmlns:a16="http://schemas.microsoft.com/office/drawing/2014/main" xmlns="" val="3378833277"/>
                  </a:ext>
                </a:extLst>
              </a:tr>
            </a:tbl>
          </a:graphicData>
        </a:graphic>
      </p:graphicFrame>
      <p:sp>
        <p:nvSpPr>
          <p:cNvPr id="40" name="Rectangle 6">
            <a:extLst>
              <a:ext uri="{FF2B5EF4-FFF2-40B4-BE49-F238E27FC236}">
                <a16:creationId xmlns:a16="http://schemas.microsoft.com/office/drawing/2014/main" xmlns="" id="{890B1757-590D-4F22-AB84-38D4A9429E61}"/>
              </a:ext>
            </a:extLst>
          </p:cNvPr>
          <p:cNvSpPr>
            <a:spLocks noChangeArrowheads="1"/>
          </p:cNvSpPr>
          <p:nvPr/>
        </p:nvSpPr>
        <p:spPr bwMode="auto">
          <a:xfrm rot="16200000">
            <a:off x="3948101" y="5638888"/>
            <a:ext cx="24857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lang="lv-LV" altLang="lv-LV" sz="1600" dirty="0">
                <a:latin typeface="Verdana" panose="020B0604030504040204" pitchFamily="34" charset="0"/>
                <a:ea typeface="Verdana" panose="020B0604030504040204" pitchFamily="34" charset="0"/>
                <a:cs typeface="Verdana" panose="020B0604030504040204" pitchFamily="34" charset="0"/>
              </a:rPr>
              <a:t>Atbalsta intensitāte</a:t>
            </a:r>
            <a:r>
              <a:rPr kumimoji="0" lang="lv-LV" altLang="lv-LV" sz="16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09438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3456D-3956-486C-B186-037573BF3B65}"/>
              </a:ext>
            </a:extLst>
          </p:cNvPr>
          <p:cNvSpPr>
            <a:spLocks noGrp="1"/>
          </p:cNvSpPr>
          <p:nvPr>
            <p:ph type="title"/>
          </p:nvPr>
        </p:nvSpPr>
        <p:spPr/>
        <p:txBody>
          <a:bodyPr/>
          <a:lstStyle/>
          <a:p>
            <a:pPr algn="ctr"/>
            <a:r>
              <a:rPr lang="lv-LV" sz="2000" dirty="0">
                <a:solidFill>
                  <a:srgbClr val="008080"/>
                </a:solidFill>
              </a:rPr>
              <a:t>1.2.2.1. pasākuma un 1.2.2.3. pasākuma ieviešanas procesa pilnveide</a:t>
            </a:r>
            <a:endParaRPr lang="lv-LV" dirty="0"/>
          </a:p>
        </p:txBody>
      </p:sp>
      <p:sp>
        <p:nvSpPr>
          <p:cNvPr id="3" name="Content Placeholder 2">
            <a:extLst>
              <a:ext uri="{FF2B5EF4-FFF2-40B4-BE49-F238E27FC236}">
                <a16:creationId xmlns:a16="http://schemas.microsoft.com/office/drawing/2014/main" xmlns="" id="{A819EB89-69E7-4FFE-A651-E7D5229493C0}"/>
              </a:ext>
            </a:extLst>
          </p:cNvPr>
          <p:cNvSpPr>
            <a:spLocks noGrp="1"/>
          </p:cNvSpPr>
          <p:nvPr>
            <p:ph idx="1"/>
          </p:nvPr>
        </p:nvSpPr>
        <p:spPr>
          <a:xfrm>
            <a:off x="114300" y="1538654"/>
            <a:ext cx="8915400" cy="5222631"/>
          </a:xfrm>
        </p:spPr>
        <p:txBody>
          <a:bodyPr>
            <a:normAutofit/>
          </a:bodyPr>
          <a:lstStyle/>
          <a:p>
            <a:pPr algn="just"/>
            <a:r>
              <a:rPr lang="lv-LV" sz="1400" b="1" dirty="0"/>
              <a:t>1.2.2.1. pasākuma MKN 617 grozījumi stājās spēkā 13.07.2018.</a:t>
            </a:r>
          </a:p>
          <a:p>
            <a:pPr algn="just"/>
            <a:endParaRPr lang="lv-LV" sz="900" b="1" dirty="0"/>
          </a:p>
          <a:p>
            <a:pPr marL="342900" indent="-342900" algn="just">
              <a:buFont typeface="Arial" panose="020B0604020202020204" pitchFamily="34" charset="0"/>
              <a:buChar char="•"/>
            </a:pPr>
            <a:r>
              <a:rPr lang="lv-LV" sz="1200" b="1" dirty="0"/>
              <a:t>Svešvalodu apguve </a:t>
            </a:r>
            <a:r>
              <a:rPr lang="lv-LV" sz="1200" dirty="0"/>
              <a:t>(</a:t>
            </a:r>
            <a:r>
              <a:rPr lang="lv-LV" sz="1200" i="1" dirty="0"/>
              <a:t>Zviedru, norvēģu un somu valodas apmācības starptautisko biznesa pakalpojumu centru sektorā nodarbinātajiem. Zviedru, norvēģu, somu un vācu valodas apmācības nodarbinātajiem preču un pakalpojumu eksportējošos uzņēmumos, kas darbojas informācijas tehnoloģiju, telekomunikāciju, apstrādes rūpniecības nozarēs vai ēdināšanas sektorā. Angļu, vācu, zviedru, norvēģu, somu un krievu valodas apmācības veselības tūrisma sektorā nodarbinātajiem. Angļu, vācu, zviedru, norvēģu, somu, krievu, ķīniešu un japāņu valodas apmācības izmitināšanas sektorā nodarbinātajiem. Minēto valodu apmācību izmaksas nedrīkst pārsniegt 10 % no kopējām katra finansējuma saņēmēja projekta ietvaros attiecināmajām izmaksām</a:t>
            </a:r>
            <a:r>
              <a:rPr lang="lv-LV" sz="1200" dirty="0"/>
              <a:t>);</a:t>
            </a:r>
          </a:p>
          <a:p>
            <a:pPr marL="342900" indent="-342900" algn="just">
              <a:buFont typeface="Arial" panose="020B0604020202020204" pitchFamily="34" charset="0"/>
              <a:buChar char="•"/>
            </a:pPr>
            <a:r>
              <a:rPr lang="lv-LV" sz="1200" b="1" dirty="0"/>
              <a:t>1. kārtas projektu ieviešanas termiņa pagarināšana līdz 31.12.2022. </a:t>
            </a:r>
            <a:r>
              <a:rPr lang="lv-LV" sz="1200" i="1" dirty="0"/>
              <a:t>(līdz 31.08.2018. biedrībām CFLA jāiesniedz līguma grozījumi gadījumā, ja netiks apgūts finansējums līdz 31.12.2018., Aptauja liecina, ka visas biedrības pagarinās esošos līgumus ar CFLA)</a:t>
            </a:r>
          </a:p>
          <a:p>
            <a:pPr marL="342900" indent="-342900">
              <a:buFont typeface="Arial" panose="020B0604020202020204" pitchFamily="34" charset="0"/>
              <a:buChar char="•"/>
            </a:pPr>
            <a:endParaRPr lang="lv-LV" sz="900" b="1" dirty="0"/>
          </a:p>
          <a:p>
            <a:pPr algn="just"/>
            <a:r>
              <a:rPr lang="lv-LV" sz="1400" b="1" dirty="0"/>
              <a:t>1.2.2.3. pasākuma MKN 365 grozījumi stājās spēkā 02.02.2018.</a:t>
            </a:r>
          </a:p>
          <a:p>
            <a:pPr algn="just"/>
            <a:endParaRPr lang="lv-LV" sz="900" b="1" dirty="0"/>
          </a:p>
          <a:p>
            <a:pPr marL="171450" indent="-171450" algn="just">
              <a:buFont typeface="Arial" panose="020B0604020202020204" pitchFamily="34" charset="0"/>
              <a:buChar char="•"/>
            </a:pPr>
            <a:r>
              <a:rPr lang="lv-LV" sz="1200" b="1" dirty="0"/>
              <a:t>Investoriem paplašinātas attiecināmo izmaksu pozīcijas </a:t>
            </a:r>
            <a:r>
              <a:rPr lang="lv-LV" sz="1200" i="1" dirty="0"/>
              <a:t>(ietver arī izmitināšanas, ārvalstu investoru nodarbināto atalgojuma izmaksas apmācību laikā);</a:t>
            </a:r>
          </a:p>
          <a:p>
            <a:pPr marL="171450" indent="-171450" algn="just">
              <a:buFont typeface="Arial" panose="020B0604020202020204" pitchFamily="34" charset="0"/>
              <a:buChar char="•"/>
            </a:pPr>
            <a:r>
              <a:rPr lang="lv-LV" sz="1200" b="1" dirty="0"/>
              <a:t>Investoriem palielināta atbalsta intensitāte līdz </a:t>
            </a:r>
            <a:r>
              <a:rPr lang="lv-LV" sz="1200" b="1" dirty="0" err="1"/>
              <a:t>max</a:t>
            </a:r>
            <a:r>
              <a:rPr lang="lv-LV" sz="1200" b="1" dirty="0"/>
              <a:t> pieļaujamajai </a:t>
            </a:r>
            <a:r>
              <a:rPr lang="lv-LV" sz="1200" i="1" dirty="0"/>
              <a:t>(60% vidējiem un 50% lieliem komersantiem, ietverot atbalsta intensitāti LIAA PVN daļai 100% apmērā;</a:t>
            </a:r>
          </a:p>
          <a:p>
            <a:pPr marL="171450" indent="-171450" algn="just">
              <a:buFont typeface="Arial" panose="020B0604020202020204" pitchFamily="34" charset="0"/>
              <a:buChar char="•"/>
            </a:pPr>
            <a:r>
              <a:rPr lang="lv-LV" sz="1200" b="1" dirty="0"/>
              <a:t>Nodrošināta apmācību veikšana pie ārvalstu investora saistītās personas;</a:t>
            </a:r>
          </a:p>
          <a:p>
            <a:pPr marL="171450" indent="-171450" algn="just">
              <a:buFont typeface="Arial" panose="020B0604020202020204" pitchFamily="34" charset="0"/>
              <a:buChar char="•"/>
            </a:pPr>
            <a:r>
              <a:rPr lang="lv-LV" sz="1200" b="1" dirty="0"/>
              <a:t>Rasts juridiskais pamatojums negodprātīgu apmācību sniedzēju un apmācīto komersantu, </a:t>
            </a:r>
            <a:r>
              <a:rPr lang="lv-LV" sz="1200" b="1" dirty="0" err="1"/>
              <a:t>pašnodarbināto</a:t>
            </a:r>
            <a:r>
              <a:rPr lang="lv-LV" sz="1200" b="1" dirty="0"/>
              <a:t> personu izslēgšanai no ES fondu līdzekļu saņemšanas</a:t>
            </a:r>
          </a:p>
        </p:txBody>
      </p:sp>
    </p:spTree>
    <p:extLst>
      <p:ext uri="{BB962C8B-B14F-4D97-AF65-F5344CB8AC3E}">
        <p14:creationId xmlns:p14="http://schemas.microsoft.com/office/powerpoint/2010/main" val="36081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1657350" y="3467101"/>
            <a:ext cx="5829300" cy="479455"/>
          </a:xfrm>
        </p:spPr>
        <p:txBody>
          <a:bodyPr>
            <a:normAutofit fontScale="92500" lnSpcReduction="10000"/>
          </a:bodyPr>
          <a:lstStyle/>
          <a:p>
            <a:pPr>
              <a:spcBef>
                <a:spcPct val="0"/>
              </a:spcBef>
              <a:spcAft>
                <a:spcPts val="450"/>
              </a:spcAft>
            </a:pPr>
            <a:r>
              <a:rPr lang="lv-LV" altLang="lv-LV" sz="2700" dirty="0">
                <a:solidFill>
                  <a:srgbClr val="228B9D"/>
                </a:solidFill>
                <a:latin typeface="Calibri Light" panose="020F0302020204030204" pitchFamily="34" charset="0"/>
                <a:ea typeface="Segoe UI" panose="020B0502040204020203" pitchFamily="34" charset="0"/>
                <a:cs typeface="Segoe UI" panose="020B0502040204020203" pitchFamily="34" charset="0"/>
              </a:rPr>
              <a:t>PALDIES!</a:t>
            </a:r>
          </a:p>
          <a:p>
            <a:pPr>
              <a:spcBef>
                <a:spcPct val="0"/>
              </a:spcBef>
              <a:spcAft>
                <a:spcPts val="450"/>
              </a:spcAft>
            </a:pPr>
            <a:endParaRPr lang="lv-LV" altLang="lv-LV" sz="2700" dirty="0">
              <a:latin typeface="Calibri Light" panose="020F0302020204030204" pitchFamily="34" charset="0"/>
              <a:ea typeface="Segoe UI" panose="020B0502040204020203" pitchFamily="34" charset="0"/>
              <a:cs typeface="Segoe UI" panose="020B0502040204020203" pitchFamily="34" charset="0"/>
            </a:endParaRPr>
          </a:p>
        </p:txBody>
      </p:sp>
      <p:sp>
        <p:nvSpPr>
          <p:cNvPr id="19459" name="Text Placeholder 2"/>
          <p:cNvSpPr>
            <a:spLocks noGrp="1"/>
          </p:cNvSpPr>
          <p:nvPr>
            <p:ph type="body" sz="quarter" idx="11"/>
          </p:nvPr>
        </p:nvSpPr>
        <p:spPr>
          <a:xfrm>
            <a:off x="1657350" y="4533901"/>
            <a:ext cx="5829300" cy="1232297"/>
          </a:xfrm>
        </p:spPr>
        <p:txBody>
          <a:bodyPr>
            <a:normAutofit fontScale="62500" lnSpcReduction="20000"/>
          </a:bodyPr>
          <a:lstStyle/>
          <a:p>
            <a:pPr>
              <a:lnSpc>
                <a:spcPct val="110000"/>
              </a:lnSpc>
              <a:spcBef>
                <a:spcPct val="0"/>
              </a:spcBef>
              <a:buClr>
                <a:srgbClr val="DAEDA9"/>
              </a:buClr>
              <a:tabLst>
                <a:tab pos="738188" algn="l"/>
              </a:tabLst>
              <a:defRPr/>
            </a:pPr>
            <a:r>
              <a:rPr lang="lv-LV" altLang="lv-LV" b="1" dirty="0">
                <a:cs typeface="Arial" pitchFamily="34" charset="0"/>
              </a:rPr>
              <a:t>Ekonomikas ministrija</a:t>
            </a:r>
          </a:p>
          <a:p>
            <a:pPr>
              <a:lnSpc>
                <a:spcPct val="110000"/>
              </a:lnSpc>
              <a:spcBef>
                <a:spcPct val="0"/>
              </a:spcBef>
              <a:buClr>
                <a:srgbClr val="DAEDA9"/>
              </a:buClr>
              <a:tabLst>
                <a:tab pos="738188"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r>
              <a:rPr lang="lv-LV" altLang="lv-LV" dirty="0">
                <a:solidFill>
                  <a:srgbClr val="005374"/>
                </a:solidFill>
                <a:cs typeface="Arial" pitchFamily="34" charset="0"/>
              </a:rPr>
              <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a:solidFill>
                  <a:srgbClr val="83D7EA"/>
                </a:solidFill>
                <a:cs typeface="Arial" pitchFamily="34" charset="0"/>
                <a:hlinkClick r:id="rId2"/>
              </a:rPr>
              <a:t>pasts@em.gov.lv</a:t>
            </a:r>
            <a:endParaRPr lang="lv-LV" altLang="lv-LV" dirty="0">
              <a:solidFill>
                <a:srgbClr val="83D7EA"/>
              </a:solidFill>
              <a:cs typeface="Arial" pitchFamily="34" charset="0"/>
            </a:endParaRPr>
          </a:p>
          <a:p>
            <a:pPr>
              <a:lnSpc>
                <a:spcPct val="110000"/>
              </a:lnSpc>
              <a:spcBef>
                <a:spcPct val="0"/>
              </a:spcBef>
              <a:buClr>
                <a:srgbClr val="DAEDA9"/>
              </a:buClr>
              <a:tabLst>
                <a:tab pos="738188" algn="l"/>
              </a:tabLst>
              <a:defRPr/>
            </a:pPr>
            <a:r>
              <a:rPr lang="lv-LV" altLang="lv-LV" dirty="0" err="1">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a:solidFill>
                  <a:srgbClr val="005374"/>
                </a:solidFill>
                <a:cs typeface="Arial" pitchFamily="34" charset="0"/>
                <a:hlinkClick r:id="rId3"/>
              </a:rPr>
              <a:t>www.em.gov.lv</a:t>
            </a:r>
            <a:endParaRPr lang="lv-LV" altLang="lv-LV" dirty="0">
              <a:solidFill>
                <a:srgbClr val="005374"/>
              </a:solidFill>
              <a:cs typeface="Arial" pitchFamily="34" charset="0"/>
            </a:endParaRPr>
          </a:p>
          <a:p>
            <a:pPr>
              <a:lnSpc>
                <a:spcPct val="110000"/>
              </a:lnSpc>
              <a:spcBef>
                <a:spcPct val="0"/>
              </a:spcBef>
              <a:buClr>
                <a:srgbClr val="DAEDA9"/>
              </a:buClr>
              <a:tabLst>
                <a:tab pos="738188"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a:lnSpc>
                <a:spcPct val="110000"/>
              </a:lnSpc>
              <a:spcBef>
                <a:spcPct val="0"/>
              </a:spcBef>
              <a:buClr>
                <a:srgbClr val="DAEDA9"/>
              </a:buClr>
              <a:tabLst>
                <a:tab pos="738188"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4"/>
              </a:rPr>
              <a:t>http://www.youtube.com/ekonomikasministrija</a:t>
            </a:r>
            <a:endParaRPr lang="lv-LV" altLang="lv-LV" u="sng" dirty="0">
              <a:solidFill>
                <a:srgbClr val="005374"/>
              </a:solidFill>
              <a:cs typeface="Arial" pitchFamily="34" charset="0"/>
            </a:endParaRPr>
          </a:p>
          <a:p>
            <a:pPr>
              <a:lnSpc>
                <a:spcPct val="110000"/>
              </a:lnSpc>
              <a:spcBef>
                <a:spcPct val="0"/>
              </a:spcBef>
              <a:buClr>
                <a:srgbClr val="DAEDA9"/>
              </a:buClr>
              <a:tabLst>
                <a:tab pos="738188"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5"/>
              </a:rPr>
              <a:t>http:/</a:t>
            </a:r>
            <a:r>
              <a:rPr lang="lv-LV" dirty="0">
                <a:hlinkClick r:id="rId5"/>
              </a:rPr>
              <a:t>/</a:t>
            </a:r>
            <a:r>
              <a:rPr lang="en-AU" u="sng" dirty="0">
                <a:hlinkClick r:id="rId5"/>
              </a:rPr>
              <a:t>www.facebook.com/atbalstsuznemejiem</a:t>
            </a:r>
            <a:r>
              <a:rPr lang="lv-LV" u="sng" dirty="0"/>
              <a:t> </a:t>
            </a:r>
            <a:endParaRPr lang="lv-LV" dirty="0"/>
          </a:p>
          <a:p>
            <a:pPr>
              <a:spcBef>
                <a:spcPct val="0"/>
              </a:spcBef>
              <a:buClr>
                <a:srgbClr val="DAEDA9"/>
              </a:buClr>
              <a:tabLst>
                <a:tab pos="738188" algn="l"/>
              </a:tabLst>
              <a:defRPr/>
            </a:pPr>
            <a:endParaRPr lang="lv-LV" altLang="lv-LV" dirty="0">
              <a:solidFill>
                <a:srgbClr val="005374"/>
              </a:solidFill>
              <a:cs typeface="Arial" pitchFamily="34" charset="0"/>
            </a:endParaRPr>
          </a:p>
          <a:p>
            <a:pPr>
              <a:buFont typeface="Arial" charset="0"/>
              <a:buNone/>
              <a:defRPr/>
            </a:pPr>
            <a:endParaRPr lang="lv-LV" altLang="lv-LV" dirty="0"/>
          </a:p>
        </p:txBody>
      </p:sp>
    </p:spTree>
    <p:extLst>
      <p:ext uri="{BB962C8B-B14F-4D97-AF65-F5344CB8AC3E}">
        <p14:creationId xmlns:p14="http://schemas.microsoft.com/office/powerpoint/2010/main" val="87707332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0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10</TotalTime>
  <Words>567</Words>
  <Application>Microsoft Office PowerPoint</Application>
  <PresentationFormat>On-screen Show (4:3)</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Segoe UI</vt:lpstr>
      <vt:lpstr>Times New Roman</vt:lpstr>
      <vt:lpstr>Verdana</vt:lpstr>
      <vt:lpstr>89_Prezentacija_templateLV</vt:lpstr>
      <vt:lpstr>Office Theme</vt:lpstr>
      <vt:lpstr>90_Prezentacija_templateLV</vt:lpstr>
      <vt:lpstr> 1.2.2.1. pasākums «Atbalsts nodarbināto apmācībām»   1.2.2.3. pasākums «Atbalsts IKT un netehnoloģiskām apmācībām, kā arī apmācībām, lai sekmētu investoru piesaisti»</vt:lpstr>
      <vt:lpstr>PowerPoint Presentation</vt:lpstr>
      <vt:lpstr>1.2.2.1. pasākuma 1. kārtas ieguvumi tautsaimniecībā</vt:lpstr>
      <vt:lpstr>PowerPoint Presentation</vt:lpstr>
      <vt:lpstr>1.2.2.1. pasākuma un 1.2.2.3. pasākuma ieviešanas procesa pilnveide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NOSAUKUMS</dc:title>
  <dc:creator>Madara Lūka</dc:creator>
  <cp:lastModifiedBy>Agnese Zarāne</cp:lastModifiedBy>
  <cp:revision>588</cp:revision>
  <cp:lastPrinted>2018-04-12T08:10:09Z</cp:lastPrinted>
  <dcterms:created xsi:type="dcterms:W3CDTF">2016-07-12T09:51:37Z</dcterms:created>
  <dcterms:modified xsi:type="dcterms:W3CDTF">2018-08-21T06:22:56Z</dcterms:modified>
</cp:coreProperties>
</file>